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717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5AF6-6817-46D4-9513-0A9CA3E8E409}" type="datetimeFigureOut">
              <a:rPr lang="it-IT" smtClean="0"/>
              <a:pPr/>
              <a:t>05/06/2017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4FB8-6F00-47AB-A05A-08BCF6EA185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5AF6-6817-46D4-9513-0A9CA3E8E409}" type="datetimeFigureOut">
              <a:rPr lang="it-IT" smtClean="0"/>
              <a:pPr/>
              <a:t>05/06/2017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4FB8-6F00-47AB-A05A-08BCF6EA185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5AF6-6817-46D4-9513-0A9CA3E8E409}" type="datetimeFigureOut">
              <a:rPr lang="it-IT" smtClean="0"/>
              <a:pPr/>
              <a:t>05/06/2017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4FB8-6F00-47AB-A05A-08BCF6EA185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5AF6-6817-46D4-9513-0A9CA3E8E409}" type="datetimeFigureOut">
              <a:rPr lang="it-IT" smtClean="0"/>
              <a:pPr/>
              <a:t>05/06/2017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4FB8-6F00-47AB-A05A-08BCF6EA185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5AF6-6817-46D4-9513-0A9CA3E8E409}" type="datetimeFigureOut">
              <a:rPr lang="it-IT" smtClean="0"/>
              <a:pPr/>
              <a:t>05/06/2017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4FB8-6F00-47AB-A05A-08BCF6EA185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5AF6-6817-46D4-9513-0A9CA3E8E409}" type="datetimeFigureOut">
              <a:rPr lang="it-IT" smtClean="0"/>
              <a:pPr/>
              <a:t>05/06/2017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4FB8-6F00-47AB-A05A-08BCF6EA185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5AF6-6817-46D4-9513-0A9CA3E8E409}" type="datetimeFigureOut">
              <a:rPr lang="it-IT" smtClean="0"/>
              <a:pPr/>
              <a:t>05/06/2017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4FB8-6F00-47AB-A05A-08BCF6EA185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5AF6-6817-46D4-9513-0A9CA3E8E409}" type="datetimeFigureOut">
              <a:rPr lang="it-IT" smtClean="0"/>
              <a:pPr/>
              <a:t>05/06/2017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4FB8-6F00-47AB-A05A-08BCF6EA185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5AF6-6817-46D4-9513-0A9CA3E8E409}" type="datetimeFigureOut">
              <a:rPr lang="it-IT" smtClean="0"/>
              <a:pPr/>
              <a:t>05/06/2017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4FB8-6F00-47AB-A05A-08BCF6EA185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5AF6-6817-46D4-9513-0A9CA3E8E409}" type="datetimeFigureOut">
              <a:rPr lang="it-IT" smtClean="0"/>
              <a:pPr/>
              <a:t>05/06/2017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4FB8-6F00-47AB-A05A-08BCF6EA185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F5AF6-6817-46D4-9513-0A9CA3E8E409}" type="datetimeFigureOut">
              <a:rPr lang="it-IT" smtClean="0"/>
              <a:pPr/>
              <a:t>05/06/2017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35B4FB8-6F00-47AB-A05A-08BCF6EA185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31F5AF6-6817-46D4-9513-0A9CA3E8E409}" type="datetimeFigureOut">
              <a:rPr lang="it-IT" smtClean="0"/>
              <a:pPr/>
              <a:t>05/06/2017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5B4FB8-6F00-47AB-A05A-08BCF6EA1859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adara.com/italiano/paolo_francesca.htm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5" Type="http://schemas.openxmlformats.org/officeDocument/2006/relationships/hyperlink" Target="https://www.google.it/url?sa=i&amp;rct=j&amp;q=&amp;esrc=s&amp;source=images&amp;cd=&amp;cad=rja&amp;uact=8&amp;ved=0ahUKEwiax7WqqfTSAhWBiCwKHe8oAiwQjB0IBg&amp;url=http://www.stilearte.it/paolo-e-francesca-nellarte-cosi-cambia-la-percezione-dellamore-assoluto/&amp;bvm=bv.150729734,d.bGs&amp;psig=AFQjCNF54Rcs9oc3oolgfeGVffANbsmyjA&amp;ust=1490622929336099" TargetMode="External"/><Relationship Id="rId4" Type="http://schemas.openxmlformats.org/officeDocument/2006/relationships/hyperlink" Target="http://www.settemuse.it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571472" y="2643182"/>
            <a:ext cx="792961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8000" b="1" dirty="0" smtClean="0"/>
              <a:t>Paolo e Francesca</a:t>
            </a:r>
            <a:endParaRPr lang="it-IT" sz="8000" b="1" dirty="0"/>
          </a:p>
        </p:txBody>
      </p:sp>
    </p:spTree>
    <p:custDataLst>
      <p:tags r:id="rId1"/>
    </p:custDataLst>
  </p:cSld>
  <p:clrMapOvr>
    <a:masterClrMapping/>
  </p:clrMapOvr>
  <p:transition advTm="608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2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mmm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071670" y="1142984"/>
            <a:ext cx="4994696" cy="4525963"/>
          </a:xfrm>
        </p:spPr>
      </p:pic>
      <p:sp>
        <p:nvSpPr>
          <p:cNvPr id="3" name="Rettangolo 2"/>
          <p:cNvSpPr/>
          <p:nvPr/>
        </p:nvSpPr>
        <p:spPr>
          <a:xfrm>
            <a:off x="2357422" y="5786454"/>
            <a:ext cx="42180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/>
              <a:t>Gaetano </a:t>
            </a:r>
            <a:r>
              <a:rPr lang="it-IT" dirty="0" err="1" smtClean="0"/>
              <a:t>Previati</a:t>
            </a:r>
            <a:r>
              <a:rPr lang="it-IT" dirty="0" smtClean="0"/>
              <a:t>, Paolo e Francesca, 1855</a:t>
            </a:r>
            <a:endParaRPr lang="it-IT" dirty="0"/>
          </a:p>
        </p:txBody>
      </p:sp>
    </p:spTree>
    <p:custDataLst>
      <p:tags r:id="rId1"/>
    </p:custDataLst>
  </p:cSld>
  <p:clrMapOvr>
    <a:masterClrMapping/>
  </p:clrMapOvr>
  <p:transition advTm="700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Eleonora </a:t>
            </a:r>
            <a:r>
              <a:rPr lang="it-IT" dirty="0" err="1" smtClean="0"/>
              <a:t>Girardi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Informazioni e immagini prese da:</a:t>
            </a:r>
          </a:p>
          <a:p>
            <a:pPr>
              <a:buFontTx/>
              <a:buChar char="-"/>
            </a:pPr>
            <a:r>
              <a:rPr lang="it-IT" u="sng" dirty="0" smtClean="0">
                <a:solidFill>
                  <a:srgbClr val="0070C0"/>
                </a:solidFill>
                <a:hlinkClick r:id="rId3"/>
              </a:rPr>
              <a:t>www.gradara.com/italiano/paolo_francesca.htm</a:t>
            </a:r>
            <a:endParaRPr lang="it-IT" u="sng" dirty="0" smtClean="0">
              <a:solidFill>
                <a:srgbClr val="0070C0"/>
              </a:solidFill>
              <a:hlinkClick r:id="rId4"/>
            </a:endParaRPr>
          </a:p>
          <a:p>
            <a:pPr>
              <a:buFontTx/>
              <a:buChar char="-"/>
            </a:pPr>
            <a:r>
              <a:rPr lang="it-IT" u="sng" dirty="0" smtClean="0">
                <a:solidFill>
                  <a:srgbClr val="0070C0"/>
                </a:solidFill>
              </a:rPr>
              <a:t>www.settemuse.it</a:t>
            </a:r>
          </a:p>
          <a:p>
            <a:pPr>
              <a:buFontTx/>
              <a:buChar char="-"/>
            </a:pPr>
            <a:r>
              <a:rPr lang="it-IT" u="sng" dirty="0" err="1" smtClean="0">
                <a:solidFill>
                  <a:srgbClr val="0070C0"/>
                </a:solidFill>
              </a:rPr>
              <a:t>divinacommedia.weebly.com</a:t>
            </a:r>
            <a:r>
              <a:rPr lang="it-IT" u="sng" dirty="0" smtClean="0">
                <a:solidFill>
                  <a:srgbClr val="0070C0"/>
                </a:solidFill>
              </a:rPr>
              <a:t>/</a:t>
            </a:r>
            <a:r>
              <a:rPr lang="it-IT" u="sng" dirty="0" err="1" smtClean="0">
                <a:solidFill>
                  <a:srgbClr val="0070C0"/>
                </a:solidFill>
              </a:rPr>
              <a:t>paolo-e-francesca.html</a:t>
            </a:r>
            <a:endParaRPr lang="it-IT" u="sng" dirty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r>
              <a:rPr lang="it-IT" u="sng" dirty="0" smtClean="0">
                <a:solidFill>
                  <a:srgbClr val="0070C0"/>
                </a:solidFill>
                <a:hlinkClick r:id="rId5"/>
              </a:rPr>
              <a:t>Stile Arte</a:t>
            </a:r>
            <a:endParaRPr lang="it-IT" u="sng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/>
              <a:t/>
            </a:r>
            <a:br>
              <a:rPr lang="it-IT" dirty="0"/>
            </a:br>
            <a:endParaRPr lang="it-IT" dirty="0"/>
          </a:p>
          <a:p>
            <a:endParaRPr lang="it-IT" dirty="0"/>
          </a:p>
        </p:txBody>
      </p:sp>
    </p:spTree>
    <p:custDataLst>
      <p:tags r:id="rId1"/>
    </p:custDataLst>
  </p:cSld>
  <p:clrMapOvr>
    <a:masterClrMapping/>
  </p:clrMapOvr>
  <p:transition advTm="5128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428596" y="1285860"/>
            <a:ext cx="85725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4800" dirty="0" smtClean="0"/>
              <a:t>Nel 1275 il padre di Francesca, Guido da Polenta, cede la mano di sua figlia a </a:t>
            </a:r>
            <a:r>
              <a:rPr lang="it-IT" sz="4800" dirty="0" err="1" smtClean="0"/>
              <a:t>Gianciotto</a:t>
            </a:r>
            <a:r>
              <a:rPr lang="it-IT" sz="4800" dirty="0" smtClean="0"/>
              <a:t> Malatesta</a:t>
            </a:r>
            <a:endParaRPr lang="it-IT" sz="4800" dirty="0"/>
          </a:p>
        </p:txBody>
      </p:sp>
    </p:spTree>
  </p:cSld>
  <p:clrMapOvr>
    <a:masterClrMapping/>
  </p:clrMapOvr>
  <p:transition spd="slow" advTm="998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matrimonio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643042" y="1317343"/>
            <a:ext cx="5500726" cy="3630233"/>
          </a:xfrm>
        </p:spPr>
      </p:pic>
    </p:spTree>
    <p:custDataLst>
      <p:tags r:id="rId1"/>
    </p:custDataLst>
  </p:cSld>
  <p:clrMapOvr>
    <a:masterClrMapping/>
  </p:clrMapOvr>
  <p:transition advTm="639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785786" y="1428736"/>
            <a:ext cx="78581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4800" dirty="0" smtClean="0"/>
              <a:t>Paolo, fratello di </a:t>
            </a:r>
            <a:r>
              <a:rPr lang="it-IT" sz="4800" dirty="0" err="1" smtClean="0"/>
              <a:t>Gianciotto</a:t>
            </a:r>
            <a:r>
              <a:rPr lang="it-IT" sz="4800" dirty="0" smtClean="0"/>
              <a:t>, andava spesso a trovarlo a Gradara</a:t>
            </a:r>
            <a:endParaRPr lang="it-IT" sz="4800" dirty="0"/>
          </a:p>
        </p:txBody>
      </p:sp>
    </p:spTree>
  </p:cSld>
  <p:clrMapOvr>
    <a:masterClrMapping/>
  </p:clrMapOvr>
  <p:transition advTm="798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357158" y="1000108"/>
            <a:ext cx="835824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4800" dirty="0" smtClean="0"/>
              <a:t>Paolo e Francesca si innamorarono perdutamente e si baciarono mentre stavano leggendo la storia di Lancillotto e Ginevra</a:t>
            </a:r>
            <a:endParaRPr lang="it-IT" sz="4800" dirty="0"/>
          </a:p>
        </p:txBody>
      </p:sp>
    </p:spTree>
    <p:custDataLst>
      <p:tags r:id="rId1"/>
    </p:custDataLst>
  </p:cSld>
  <p:clrMapOvr>
    <a:masterClrMapping/>
  </p:clrMapOvr>
  <p:transition advTm="1004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bacio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85984" y="928670"/>
            <a:ext cx="4572032" cy="4665339"/>
          </a:xfrm>
        </p:spPr>
      </p:pic>
      <p:sp>
        <p:nvSpPr>
          <p:cNvPr id="3" name="Rettangolo 2"/>
          <p:cNvSpPr/>
          <p:nvPr/>
        </p:nvSpPr>
        <p:spPr>
          <a:xfrm>
            <a:off x="2500298" y="5786454"/>
            <a:ext cx="40331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smtClean="0"/>
              <a:t>Amos </a:t>
            </a:r>
            <a:r>
              <a:rPr lang="it-IT" dirty="0" err="1" smtClean="0"/>
              <a:t>Cassiolo</a:t>
            </a:r>
            <a:r>
              <a:rPr lang="it-IT" dirty="0" smtClean="0"/>
              <a:t>, Paolo e Francesca, 1870</a:t>
            </a:r>
            <a:endParaRPr lang="it-IT" dirty="0"/>
          </a:p>
        </p:txBody>
      </p:sp>
    </p:spTree>
    <p:custDataLst>
      <p:tags r:id="rId1"/>
    </p:custDataLst>
  </p:cSld>
  <p:clrMapOvr>
    <a:masterClrMapping/>
  </p:clrMapOvr>
  <p:transition advTm="567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1071538" y="1285860"/>
            <a:ext cx="707236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4800" dirty="0" smtClean="0"/>
              <a:t>Mentre si baciavano, entrò </a:t>
            </a:r>
            <a:r>
              <a:rPr lang="it-IT" sz="4800" dirty="0" err="1" smtClean="0"/>
              <a:t>Gianciotto</a:t>
            </a:r>
            <a:r>
              <a:rPr lang="it-IT" sz="4800" dirty="0" smtClean="0"/>
              <a:t> nella stanza e li trafisse con una spada</a:t>
            </a:r>
            <a:endParaRPr lang="it-IT" sz="4800" dirty="0"/>
          </a:p>
        </p:txBody>
      </p:sp>
    </p:spTree>
    <p:custDataLst>
      <p:tags r:id="rId1"/>
    </p:custDataLst>
  </p:cSld>
  <p:clrMapOvr>
    <a:masterClrMapping/>
  </p:clrMapOvr>
  <p:transition advTm="833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egnaposto contenuto 4" descr="alexander_cabanel_001_paolo_e_francesca_morte_di_francesca_1870.jpg"/>
          <p:cNvPicPr>
            <a:picLocks noGrp="1" noChangeAspect="1"/>
          </p:cNvPicPr>
          <p:nvPr>
            <p:ph idx="1"/>
          </p:nvPr>
        </p:nvPicPr>
        <p:blipFill>
          <a:blip r:embed="rId3"/>
          <a:srcRect l="2396" t="4738" r="2395" b="5750"/>
          <a:stretch>
            <a:fillRect/>
          </a:stretch>
        </p:blipFill>
        <p:spPr>
          <a:xfrm>
            <a:off x="1571604" y="1214422"/>
            <a:ext cx="6180036" cy="4357718"/>
          </a:xfrm>
        </p:spPr>
      </p:pic>
      <p:sp>
        <p:nvSpPr>
          <p:cNvPr id="6" name="Rettangolo 5"/>
          <p:cNvSpPr/>
          <p:nvPr/>
        </p:nvSpPr>
        <p:spPr>
          <a:xfrm>
            <a:off x="2428860" y="5786454"/>
            <a:ext cx="4458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Alexander </a:t>
            </a:r>
            <a:r>
              <a:rPr lang="it-IT" dirty="0" err="1" smtClean="0"/>
              <a:t>Cabanel</a:t>
            </a:r>
            <a:r>
              <a:rPr lang="it-IT" dirty="0" smtClean="0"/>
              <a:t>, Paolo e Francesca, 1870</a:t>
            </a:r>
            <a:endParaRPr lang="it-IT" dirty="0"/>
          </a:p>
        </p:txBody>
      </p:sp>
    </p:spTree>
    <p:custDataLst>
      <p:tags r:id="rId1"/>
    </p:custDataLst>
  </p:cSld>
  <p:clrMapOvr>
    <a:masterClrMapping/>
  </p:clrMapOvr>
  <p:transition advTm="552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571472" y="785794"/>
            <a:ext cx="792961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4800" dirty="0" smtClean="0"/>
              <a:t>Nella Divina Commedia Dante  li colloca nel II cerchio dell’ Inferno, quello dei “lussuriosi”.  La loro punizione consiste nell’essere trasportati  da una bufera per l’eternità</a:t>
            </a:r>
            <a:endParaRPr lang="it-IT" sz="4800" dirty="0"/>
          </a:p>
        </p:txBody>
      </p:sp>
    </p:spTree>
    <p:custDataLst>
      <p:tags r:id="rId1"/>
    </p:custDataLst>
  </p:cSld>
  <p:clrMapOvr>
    <a:masterClrMapping/>
  </p:clrMapOvr>
  <p:transition advTm="1525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3.5|1.7|2.2|3.4|4.7|4.7|3.8|7.4|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124</TotalTime>
  <Words>133</Words>
  <Application>Microsoft Office PowerPoint</Application>
  <PresentationFormat>Presentazione su schermo (4:3)</PresentationFormat>
  <Paragraphs>17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Equinozio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Eleonora Girardi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Paola</dc:creator>
  <cp:lastModifiedBy>Paola</cp:lastModifiedBy>
  <cp:revision>19</cp:revision>
  <dcterms:created xsi:type="dcterms:W3CDTF">2017-03-26T13:18:17Z</dcterms:created>
  <dcterms:modified xsi:type="dcterms:W3CDTF">2017-06-05T15:27:29Z</dcterms:modified>
</cp:coreProperties>
</file>