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61" r:id="rId3"/>
    <p:sldId id="275" r:id="rId4"/>
    <p:sldId id="262" r:id="rId5"/>
    <p:sldId id="266" r:id="rId6"/>
    <p:sldId id="276" r:id="rId7"/>
    <p:sldId id="277" r:id="rId8"/>
    <p:sldId id="269" r:id="rId9"/>
    <p:sldId id="279" r:id="rId10"/>
    <p:sldId id="278" r:id="rId11"/>
    <p:sldId id="260" r:id="rId12"/>
    <p:sldId id="259" r:id="rId13"/>
    <p:sldId id="280"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28" autoAdjust="0"/>
    <p:restoredTop sz="94444" autoAdjust="0"/>
  </p:normalViewPr>
  <p:slideViewPr>
    <p:cSldViewPr>
      <p:cViewPr varScale="1">
        <p:scale>
          <a:sx n="70" d="100"/>
          <a:sy n="70" d="100"/>
        </p:scale>
        <p:origin x="-4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9" d="100"/>
        <a:sy n="6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82649-4B8C-4618-ADB8-29C6F01A3A88}" type="datetimeFigureOut">
              <a:rPr lang="it-IT" smtClean="0"/>
              <a:pPr/>
              <a:t>18/03/2017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507D7-EEB5-460E-8D2B-E7A1C0BF4CB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C8507D7-EEB5-460E-8D2B-E7A1C0BF4CB0}"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98660E8-E93C-4372-A86A-D6B094742F64}" type="slidenum">
              <a:rPr lang="it-IT" smtClean="0"/>
              <a:pPr/>
              <a:t>‹N›</a:t>
            </a:fld>
            <a:endParaRPr lang="it-IT"/>
          </a:p>
        </p:txBody>
      </p:sp>
      <p:pic>
        <p:nvPicPr>
          <p:cNvPr id="4098" name="Picture 2"/>
          <p:cNvPicPr>
            <a:picLocks noChangeAspect="1" noChangeArrowheads="1"/>
          </p:cNvPicPr>
          <p:nvPr userDrawn="1"/>
        </p:nvPicPr>
        <p:blipFill>
          <a:blip r:embed="rId2" cstate="print">
            <a:duotone>
              <a:schemeClr val="bg2">
                <a:shade val="45000"/>
                <a:satMod val="135000"/>
              </a:schemeClr>
              <a:prstClr val="white"/>
            </a:duotone>
          </a:blip>
          <a:srcRect l="15769" t="31125" r="44384" b="19657"/>
          <a:stretch>
            <a:fillRect/>
          </a:stretch>
        </p:blipFill>
        <p:spPr bwMode="auto">
          <a:xfrm>
            <a:off x="-595294" y="-27384"/>
            <a:ext cx="9775806" cy="6885384"/>
          </a:xfrm>
          <a:prstGeom prst="rect">
            <a:avLst/>
          </a:prstGeom>
          <a:noFill/>
          <a:ln w="9525">
            <a:noFill/>
            <a:miter lim="800000"/>
            <a:headEnd/>
            <a:tailEnd/>
          </a:ln>
        </p:spPr>
      </p:pic>
    </p:spTree>
  </p:cSld>
  <p:clrMapOvr>
    <a:masterClrMapping/>
  </p:clrMapOvr>
  <p:transition spd="med" advTm="1000">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C34324-99A2-4A7E-A0EB-227738FC61BE}" type="datetimeFigureOut">
              <a:rPr lang="it-IT" smtClean="0"/>
              <a:pPr/>
              <a:t>18/03/2017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8660E8-E93C-4372-A86A-D6B094742F64}" type="slidenum">
              <a:rPr lang="it-IT" smtClean="0"/>
              <a:pPr/>
              <a:t>‹N›</a:t>
            </a:fld>
            <a:endParaRPr lang="it-IT"/>
          </a:p>
        </p:txBody>
      </p:sp>
    </p:spTree>
  </p:cSld>
  <p:clrMapOvr>
    <a:masterClrMapping/>
  </p:clrMapOvr>
  <p:transition spd="med" advTm="1000">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34324-99A2-4A7E-A0EB-227738FC61BE}" type="datetimeFigureOut">
              <a:rPr lang="it-IT" smtClean="0"/>
              <a:pPr/>
              <a:t>18/03/2017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660E8-E93C-4372-A86A-D6B094742F6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Tm="1000">
    <p:wipe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file:///E:\Yann%20Tiersen%20-%20Comptine%20d'un%20autre%20&#195;&#169;t&#195;&#169;%20(Large%20Version)%20-%20Piano%20Cover.mp3" TargetMode="External"/><Relationship Id="rId1" Type="http://schemas.openxmlformats.org/officeDocument/2006/relationships/audio" Target="file:///C:\Users\streaming\Desktop\Yann%20Tiersen%20-%20Comptine%20d%60un%20autre%20ete%20-%20l%60apres-midi.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hyperlink" Target="http://www.skuola.net/" TargetMode="External"/><Relationship Id="rId2" Type="http://schemas.openxmlformats.org/officeDocument/2006/relationships/hyperlink" Target="http://www.wikipedia/" TargetMode="External"/><Relationship Id="rId1" Type="http://schemas.openxmlformats.org/officeDocument/2006/relationships/slideLayout" Target="../slideLayouts/slideLayout2.xml"/><Relationship Id="rId5" Type="http://schemas.openxmlformats.org/officeDocument/2006/relationships/hyperlink" Target="http://www.gradara.com/" TargetMode="External"/><Relationship Id="rId4" Type="http://schemas.openxmlformats.org/officeDocument/2006/relationships/hyperlink" Target="http://www.gradar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Yann Tiersen - Comptine d`un autre ete - l`apres-midi.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4" name="Yann Tiersen - Comptine d`un autre ete - l`apres-midi.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pic>
        <p:nvPicPr>
          <p:cNvPr id="1027" name="Picture 3"/>
          <p:cNvPicPr>
            <a:picLocks noChangeAspect="1" noChangeArrowheads="1"/>
          </p:cNvPicPr>
          <p:nvPr/>
        </p:nvPicPr>
        <p:blipFill>
          <a:blip r:embed="rId7" cstate="print"/>
          <a:srcRect l="14662" t="32110" r="48258" b="13750"/>
          <a:stretch>
            <a:fillRect/>
          </a:stretch>
        </p:blipFill>
        <p:spPr bwMode="auto">
          <a:xfrm>
            <a:off x="0" y="-648268"/>
            <a:ext cx="9143999" cy="7506268"/>
          </a:xfrm>
          <a:prstGeom prst="rect">
            <a:avLst/>
          </a:prstGeom>
          <a:noFill/>
          <a:ln w="9525">
            <a:noFill/>
            <a:miter lim="800000"/>
            <a:headEnd/>
            <a:tailEnd/>
          </a:ln>
        </p:spPr>
      </p:pic>
      <p:sp>
        <p:nvSpPr>
          <p:cNvPr id="7" name="CasellaDiTesto 6"/>
          <p:cNvSpPr txBox="1"/>
          <p:nvPr/>
        </p:nvSpPr>
        <p:spPr>
          <a:xfrm>
            <a:off x="380087" y="-171400"/>
            <a:ext cx="8656409" cy="707886"/>
          </a:xfrm>
          <a:prstGeom prst="rect">
            <a:avLst/>
          </a:prstGeom>
          <a:noFill/>
        </p:spPr>
        <p:txBody>
          <a:bodyPr wrap="none" rtlCol="0">
            <a:spAutoFit/>
          </a:bodyPr>
          <a:lstStyle/>
          <a:p>
            <a:r>
              <a:rPr lang="it-IT" sz="4000" b="1" dirty="0" smtClean="0">
                <a:solidFill>
                  <a:schemeClr val="bg1"/>
                </a:solidFill>
              </a:rPr>
              <a:t>“Amor</a:t>
            </a:r>
            <a:r>
              <a:rPr lang="it-IT" sz="4000" b="1" dirty="0">
                <a:solidFill>
                  <a:schemeClr val="bg1"/>
                </a:solidFill>
              </a:rPr>
              <a:t>, ch'a nullo amato amar </a:t>
            </a:r>
            <a:r>
              <a:rPr lang="it-IT" sz="4000" b="1" dirty="0" smtClean="0">
                <a:solidFill>
                  <a:schemeClr val="bg1"/>
                </a:solidFill>
              </a:rPr>
              <a:t>perdona”</a:t>
            </a:r>
            <a:endParaRPr lang="it-IT" sz="4000" dirty="0">
              <a:solidFill>
                <a:schemeClr val="bg1"/>
              </a:solidFill>
            </a:endParaRPr>
          </a:p>
        </p:txBody>
      </p:sp>
      <p:sp>
        <p:nvSpPr>
          <p:cNvPr id="8" name="CasellaDiTesto 7"/>
          <p:cNvSpPr txBox="1"/>
          <p:nvPr/>
        </p:nvSpPr>
        <p:spPr>
          <a:xfrm>
            <a:off x="2713574" y="5949280"/>
            <a:ext cx="3946658" cy="707886"/>
          </a:xfrm>
          <a:prstGeom prst="rect">
            <a:avLst/>
          </a:prstGeom>
          <a:noFill/>
        </p:spPr>
        <p:txBody>
          <a:bodyPr wrap="none" rtlCol="0">
            <a:spAutoFit/>
          </a:bodyPr>
          <a:lstStyle/>
          <a:p>
            <a:r>
              <a:rPr lang="it-IT" sz="4000" b="1" dirty="0" smtClean="0">
                <a:solidFill>
                  <a:schemeClr val="bg1"/>
                </a:solidFill>
              </a:rPr>
              <a:t>Paolo e Francesca</a:t>
            </a:r>
            <a:endParaRPr lang="it-IT" sz="4000" dirty="0">
              <a:solidFill>
                <a:schemeClr val="bg1"/>
              </a:solidFill>
            </a:endParaRPr>
          </a:p>
        </p:txBody>
      </p:sp>
      <p:pic>
        <p:nvPicPr>
          <p:cNvPr id="18" name="Yann Tiersen - Comptine d'un autre Ã©tÃ© (Large Version) - Piano Cover.mp3">
            <a:hlinkClick r:id="" action="ppaction://media"/>
          </p:cNvPr>
          <p:cNvPicPr>
            <a:picLocks noRot="1" noChangeAspect="1"/>
          </p:cNvPicPr>
          <p:nvPr>
            <a:audioFile r:link="rId2"/>
          </p:nvPr>
        </p:nvPicPr>
        <p:blipFill>
          <a:blip r:embed="rId8" cstate="print"/>
          <a:stretch>
            <a:fillRect/>
          </a:stretch>
        </p:blipFill>
        <p:spPr>
          <a:xfrm>
            <a:off x="4419600" y="3276600"/>
            <a:ext cx="304800" cy="304800"/>
          </a:xfrm>
          <a:prstGeom prst="rect">
            <a:avLst/>
          </a:prstGeom>
        </p:spPr>
      </p:pic>
    </p:spTree>
  </p:cSld>
  <p:clrMapOvr>
    <a:masterClrMapping/>
  </p:clrMapOvr>
  <p:transition spd="med" advClick="0" advTm="4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numSld="999">
                <p:cTn id="8" repeatCount="indefinite" fill="hold" display="0">
                  <p:stCondLst>
                    <p:cond delay="indefinite"/>
                  </p:stCondLst>
                  <p:endCondLst>
                    <p:cond evt="onPrev" delay="0">
                      <p:tgtEl>
                        <p:sldTgt/>
                      </p:tgtEl>
                    </p:cond>
                    <p:cond evt="onStopAudio" delay="0">
                      <p:tgtEl>
                        <p:sldTgt/>
                      </p:tgtEl>
                    </p:cond>
                  </p:endCondLst>
                </p:cTn>
                <p:tgtEl>
                  <p:spTgt spid="10"/>
                </p:tgtEl>
              </p:cMediaNode>
            </p:audio>
            <p:audio>
              <p:cMediaNode numSld="13" showWhenStopped="0">
                <p:cTn id="9"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9552" y="260648"/>
            <a:ext cx="8136904" cy="1107996"/>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endParaRPr lang="it-IT" sz="2400" dirty="0" smtClean="0">
              <a:solidFill>
                <a:srgbClr val="000000"/>
              </a:solidFill>
              <a:latin typeface="Algerian" pitchFamily="82" charset="0"/>
              <a:cs typeface="Arial" pitchFamily="34" charset="0"/>
            </a:endParaRPr>
          </a:p>
          <a:p>
            <a:pPr fontAlgn="base">
              <a:spcBef>
                <a:spcPct val="0"/>
              </a:spcBef>
              <a:spcAft>
                <a:spcPct val="0"/>
              </a:spcAft>
            </a:pPr>
            <a:r>
              <a:rPr lang="it-IT" sz="2400" dirty="0" smtClean="0">
                <a:solidFill>
                  <a:srgbClr val="000000"/>
                </a:solidFill>
                <a:latin typeface="Algerian" pitchFamily="82" charset="0"/>
                <a:cs typeface="Arial" pitchFamily="34" charset="0"/>
              </a:rPr>
              <a:t>Proprio in quell’istante </a:t>
            </a: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 aprì la porta per sorprenderli. </a:t>
            </a:r>
          </a:p>
        </p:txBody>
      </p:sp>
      <p:pic>
        <p:nvPicPr>
          <p:cNvPr id="3" name="Picture 3"/>
          <p:cNvPicPr>
            <a:picLocks noChangeAspect="1" noChangeArrowheads="1"/>
          </p:cNvPicPr>
          <p:nvPr/>
        </p:nvPicPr>
        <p:blipFill>
          <a:blip r:embed="rId3" cstate="print"/>
          <a:srcRect l="14109" t="32110" r="47151" b="14735"/>
          <a:stretch>
            <a:fillRect/>
          </a:stretch>
        </p:blipFill>
        <p:spPr bwMode="auto">
          <a:xfrm>
            <a:off x="1403648" y="1620571"/>
            <a:ext cx="6264696" cy="4832765"/>
          </a:xfrm>
          <a:prstGeom prst="rect">
            <a:avLst/>
          </a:prstGeom>
          <a:noFill/>
          <a:ln w="9525">
            <a:noFill/>
            <a:miter lim="800000"/>
            <a:headEnd/>
            <a:tailEnd/>
          </a:ln>
        </p:spPr>
      </p:pic>
    </p:spTree>
    <p:custDataLst>
      <p:tags r:id="rId1"/>
    </p:custDataLst>
  </p:cSld>
  <p:clrMapOvr>
    <a:masterClrMapping/>
  </p:clrMapOvr>
  <p:transition spd="med" advTm="8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l="3593" t="38016" r="37189" b="15719"/>
          <a:stretch>
            <a:fillRect/>
          </a:stretch>
        </p:blipFill>
        <p:spPr bwMode="auto">
          <a:xfrm>
            <a:off x="395536" y="3068960"/>
            <a:ext cx="8196655" cy="3600400"/>
          </a:xfrm>
          <a:prstGeom prst="rect">
            <a:avLst/>
          </a:prstGeom>
          <a:noFill/>
          <a:ln w="9525">
            <a:noFill/>
            <a:miter lim="800000"/>
            <a:headEnd/>
            <a:tailEnd/>
          </a:ln>
        </p:spPr>
      </p:pic>
      <p:sp>
        <p:nvSpPr>
          <p:cNvPr id="4" name="Rectangle 1"/>
          <p:cNvSpPr>
            <a:spLocks noChangeArrowheads="1"/>
          </p:cNvSpPr>
          <p:nvPr/>
        </p:nvSpPr>
        <p:spPr bwMode="auto">
          <a:xfrm>
            <a:off x="288032" y="-27384"/>
            <a:ext cx="8748464" cy="2954655"/>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endParaRPr lang="it-IT" sz="2400" dirty="0" smtClean="0">
              <a:solidFill>
                <a:srgbClr val="000000"/>
              </a:solidFill>
              <a:latin typeface="Algerian" pitchFamily="82" charset="0"/>
              <a:cs typeface="Arial" pitchFamily="34" charset="0"/>
            </a:endParaRPr>
          </a:p>
          <a:p>
            <a:pPr fontAlgn="base">
              <a:spcBef>
                <a:spcPct val="0"/>
              </a:spcBef>
              <a:spcAft>
                <a:spcPct val="0"/>
              </a:spcAft>
            </a:pPr>
            <a:r>
              <a:rPr lang="it-IT" sz="2400" dirty="0" smtClean="0">
                <a:solidFill>
                  <a:srgbClr val="000000"/>
                </a:solidFill>
                <a:latin typeface="Algerian" pitchFamily="82" charset="0"/>
                <a:cs typeface="Arial" pitchFamily="34" charset="0"/>
              </a:rPr>
              <a:t>Accecato dalla gelosia estrasse la spada, Paolo cercò di salvarsi passando dalla botola che si trovava vicino alla porta ma, si dice, che il vestito gli si impigliò in un chiodo e  mentre </a:t>
            </a: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 lo stava per passare a fil di spada, Francesca gli si parò dinnanzi per salvarlo </a:t>
            </a:r>
            <a:r>
              <a:rPr lang="it-IT" sz="2400" dirty="0" err="1" smtClean="0">
                <a:solidFill>
                  <a:srgbClr val="000000"/>
                </a:solidFill>
                <a:latin typeface="Algerian" pitchFamily="82" charset="0"/>
                <a:cs typeface="Arial" pitchFamily="34" charset="0"/>
              </a:rPr>
              <a:t>ma…Gianciotto</a:t>
            </a:r>
            <a:r>
              <a:rPr lang="it-IT" sz="2400" dirty="0" smtClean="0">
                <a:solidFill>
                  <a:srgbClr val="000000"/>
                </a:solidFill>
                <a:latin typeface="Algerian" pitchFamily="82" charset="0"/>
                <a:cs typeface="Arial" pitchFamily="34" charset="0"/>
              </a:rPr>
              <a:t> li finì entrambi.</a:t>
            </a:r>
          </a:p>
        </p:txBody>
      </p:sp>
    </p:spTree>
    <p:custDataLst>
      <p:tags r:id="rId1"/>
    </p:custDataLst>
  </p:cSld>
  <p:clrMapOvr>
    <a:masterClrMapping/>
  </p:clrMapOvr>
  <p:transition spd="med" advTm="22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13002" t="33468" r="46044" b="15719"/>
          <a:stretch>
            <a:fillRect/>
          </a:stretch>
        </p:blipFill>
        <p:spPr bwMode="auto">
          <a:xfrm>
            <a:off x="1331640" y="2420888"/>
            <a:ext cx="6048672" cy="4219334"/>
          </a:xfrm>
          <a:prstGeom prst="rect">
            <a:avLst/>
          </a:prstGeom>
          <a:noFill/>
          <a:ln w="9525">
            <a:noFill/>
            <a:miter lim="800000"/>
            <a:headEnd/>
            <a:tailEnd/>
          </a:ln>
        </p:spPr>
      </p:pic>
      <p:sp>
        <p:nvSpPr>
          <p:cNvPr id="6" name="Rectangle 1"/>
          <p:cNvSpPr>
            <a:spLocks noChangeArrowheads="1"/>
          </p:cNvSpPr>
          <p:nvPr/>
        </p:nvSpPr>
        <p:spPr bwMode="auto">
          <a:xfrm>
            <a:off x="611560" y="260648"/>
            <a:ext cx="8136904" cy="2215991"/>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algn="just" fontAlgn="base">
              <a:spcBef>
                <a:spcPct val="0"/>
              </a:spcBef>
              <a:spcAft>
                <a:spcPct val="0"/>
              </a:spcAft>
            </a:pPr>
            <a:r>
              <a:rPr lang="it-IT" sz="2400" dirty="0" smtClean="0">
                <a:solidFill>
                  <a:srgbClr val="000000"/>
                </a:solidFill>
                <a:latin typeface="Algerian" pitchFamily="82" charset="0"/>
                <a:cs typeface="Arial" pitchFamily="34" charset="0"/>
              </a:rPr>
              <a:t>Dante mette gli sventurati amanti all’inferno </a:t>
            </a:r>
            <a:r>
              <a:rPr lang="it-IT" sz="2400" dirty="0" err="1" smtClean="0">
                <a:solidFill>
                  <a:srgbClr val="000000"/>
                </a:solidFill>
                <a:latin typeface="Algerian" pitchFamily="82" charset="0"/>
                <a:cs typeface="Arial" pitchFamily="34" charset="0"/>
              </a:rPr>
              <a:t>perchè</a:t>
            </a:r>
            <a:r>
              <a:rPr lang="it-IT" sz="2400" dirty="0" smtClean="0">
                <a:solidFill>
                  <a:srgbClr val="000000"/>
                </a:solidFill>
                <a:latin typeface="Algerian" pitchFamily="82" charset="0"/>
                <a:cs typeface="Arial" pitchFamily="34" charset="0"/>
              </a:rPr>
              <a:t> macchiati di un peccato gravissimo, ma li fa vagare assieme: oltre la pena, che non abbiano anche quella della solitudine eterna. “</a:t>
            </a:r>
            <a:r>
              <a:rPr lang="it-IT" sz="2400" dirty="0" err="1" smtClean="0">
                <a:solidFill>
                  <a:srgbClr val="000000"/>
                </a:solidFill>
                <a:latin typeface="Algerian" pitchFamily="82" charset="0"/>
                <a:cs typeface="Arial" pitchFamily="34" charset="0"/>
              </a:rPr>
              <a:t>…io</a:t>
            </a:r>
            <a:r>
              <a:rPr lang="it-IT" sz="2400" dirty="0" smtClean="0">
                <a:solidFill>
                  <a:srgbClr val="000000"/>
                </a:solidFill>
                <a:latin typeface="Algerian" pitchFamily="82" charset="0"/>
                <a:cs typeface="Arial" pitchFamily="34" charset="0"/>
              </a:rPr>
              <a:t> venni </a:t>
            </a:r>
            <a:r>
              <a:rPr lang="it-IT" sz="2400" dirty="0" err="1" smtClean="0">
                <a:solidFill>
                  <a:srgbClr val="000000"/>
                </a:solidFill>
                <a:latin typeface="Algerian" pitchFamily="82" charset="0"/>
                <a:cs typeface="Arial" pitchFamily="34" charset="0"/>
              </a:rPr>
              <a:t>men</a:t>
            </a:r>
            <a:r>
              <a:rPr lang="it-IT" sz="2400" dirty="0" smtClean="0">
                <a:solidFill>
                  <a:srgbClr val="000000"/>
                </a:solidFill>
                <a:latin typeface="Algerian" pitchFamily="82" charset="0"/>
                <a:cs typeface="Arial" pitchFamily="34" charset="0"/>
              </a:rPr>
              <a:t> così com’io morisse; e caddi come corpo morto cade”.</a:t>
            </a:r>
          </a:p>
        </p:txBody>
      </p:sp>
    </p:spTree>
    <p:custDataLst>
      <p:tags r:id="rId1"/>
    </p:custDataLst>
  </p:cSld>
  <p:clrMapOvr>
    <a:masterClrMapping/>
  </p:clrMapOvr>
  <p:transition spd="med" advTm="22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200" dirty="0" smtClean="0">
                <a:latin typeface="Verdana" pitchFamily="34" charset="0"/>
                <a:ea typeface="Verdana" pitchFamily="34" charset="0"/>
                <a:cs typeface="Verdana" pitchFamily="34" charset="0"/>
              </a:rPr>
              <a:t>Siti consultati:</a:t>
            </a:r>
            <a:endParaRPr lang="it-IT" sz="3200" dirty="0">
              <a:latin typeface="Verdana" pitchFamily="34" charset="0"/>
              <a:ea typeface="Verdana" pitchFamily="34" charset="0"/>
              <a:cs typeface="Verdana" pitchFamily="34" charset="0"/>
            </a:endParaRPr>
          </a:p>
        </p:txBody>
      </p:sp>
      <p:sp>
        <p:nvSpPr>
          <p:cNvPr id="3" name="Segnaposto contenuto 2"/>
          <p:cNvSpPr>
            <a:spLocks noGrp="1"/>
          </p:cNvSpPr>
          <p:nvPr>
            <p:ph idx="1"/>
          </p:nvPr>
        </p:nvSpPr>
        <p:spPr/>
        <p:txBody>
          <a:bodyPr>
            <a:normAutofit fontScale="92500" lnSpcReduction="20000"/>
          </a:bodyPr>
          <a:lstStyle/>
          <a:p>
            <a:r>
              <a:rPr lang="it-IT" dirty="0" smtClean="0">
                <a:hlinkClick r:id="rId2"/>
              </a:rPr>
              <a:t>www.wikipedia</a:t>
            </a:r>
            <a:endParaRPr lang="it-IT" dirty="0" smtClean="0"/>
          </a:p>
          <a:p>
            <a:r>
              <a:rPr lang="it-IT" dirty="0" smtClean="0">
                <a:hlinkClick r:id="rId3"/>
              </a:rPr>
              <a:t>www.skuola.net</a:t>
            </a:r>
            <a:endParaRPr lang="it-IT" dirty="0" smtClean="0"/>
          </a:p>
          <a:p>
            <a:r>
              <a:rPr lang="it-IT" dirty="0" smtClean="0">
                <a:hlinkClick r:id="rId4"/>
              </a:rPr>
              <a:t>www.Gradara.org</a:t>
            </a:r>
            <a:r>
              <a:rPr lang="it-IT" dirty="0" smtClean="0"/>
              <a:t>       </a:t>
            </a:r>
          </a:p>
          <a:p>
            <a:r>
              <a:rPr lang="it-IT" dirty="0" smtClean="0">
                <a:hlinkClick r:id="rId5"/>
              </a:rPr>
              <a:t>www.gradara.com</a:t>
            </a:r>
            <a:endParaRPr lang="it-IT" dirty="0" smtClean="0"/>
          </a:p>
          <a:p>
            <a:endParaRPr lang="it-IT" dirty="0" smtClean="0"/>
          </a:p>
          <a:p>
            <a:endParaRPr lang="it-IT" dirty="0" smtClean="0"/>
          </a:p>
          <a:p>
            <a:pPr>
              <a:buNone/>
            </a:pPr>
            <a:r>
              <a:rPr lang="it-IT" dirty="0" smtClean="0"/>
              <a:t>                                                         </a:t>
            </a:r>
            <a:r>
              <a:rPr lang="it-IT" sz="4300" dirty="0" smtClean="0">
                <a:latin typeface="Vladimir Script" pitchFamily="66" charset="0"/>
              </a:rPr>
              <a:t>Federico </a:t>
            </a:r>
            <a:r>
              <a:rPr lang="it-IT" sz="4300" dirty="0" err="1" smtClean="0">
                <a:latin typeface="Vladimir Script" pitchFamily="66" charset="0"/>
              </a:rPr>
              <a:t>Reina</a:t>
            </a:r>
            <a:endParaRPr lang="it-IT" sz="4300" dirty="0" smtClean="0">
              <a:latin typeface="Vladimir Script" pitchFamily="66" charset="0"/>
            </a:endParaRPr>
          </a:p>
          <a:p>
            <a:endParaRPr lang="it-IT" dirty="0" smtClean="0"/>
          </a:p>
          <a:p>
            <a:pPr>
              <a:buNone/>
            </a:pPr>
            <a:r>
              <a:rPr lang="it-IT" dirty="0" smtClean="0"/>
              <a:t>                                                          </a:t>
            </a:r>
            <a:endParaRPr lang="it-IT" dirty="0"/>
          </a:p>
        </p:txBody>
      </p:sp>
    </p:spTree>
  </p:cSld>
  <p:clrMapOvr>
    <a:masterClrMapping/>
  </p:clrMapOvr>
  <p:transition spd="med" advTm="1000">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052736"/>
            <a:ext cx="8711952" cy="5139869"/>
          </a:xfrm>
          <a:prstGeom prst="rect">
            <a:avLst/>
          </a:prstGeom>
        </p:spPr>
        <p:txBody>
          <a:bodyPr wrap="square">
            <a:spAutoFit/>
          </a:bodyPr>
          <a:lstStyle/>
          <a:p>
            <a:pPr lvl="0" fontAlgn="base">
              <a:spcBef>
                <a:spcPct val="0"/>
              </a:spcBef>
              <a:spcAft>
                <a:spcPct val="0"/>
              </a:spcAft>
            </a:pPr>
            <a:r>
              <a:rPr lang="it-IT" sz="8800" dirty="0" smtClean="0">
                <a:solidFill>
                  <a:srgbClr val="000000"/>
                </a:solidFill>
                <a:latin typeface="Algerian" pitchFamily="82" charset="0"/>
                <a:cs typeface="Arial" pitchFamily="34" charset="0"/>
              </a:rPr>
              <a:t>C</a:t>
            </a:r>
            <a:r>
              <a:rPr lang="it-IT" sz="2400" dirty="0" smtClean="0">
                <a:solidFill>
                  <a:srgbClr val="000000"/>
                </a:solidFill>
                <a:latin typeface="Algerian" pitchFamily="82" charset="0"/>
                <a:cs typeface="Arial" pitchFamily="34" charset="0"/>
              </a:rPr>
              <a:t>’era una volta una nobile fanciulla chiamata </a:t>
            </a:r>
            <a:r>
              <a:rPr lang="it-IT" sz="2400" dirty="0" err="1" smtClean="0">
                <a:solidFill>
                  <a:srgbClr val="000000"/>
                </a:solidFill>
                <a:latin typeface="Algerian" pitchFamily="82" charset="0"/>
                <a:cs typeface="Arial" pitchFamily="34" charset="0"/>
              </a:rPr>
              <a:t>Francesca…</a:t>
            </a:r>
            <a:r>
              <a:rPr lang="it-IT" sz="2400" dirty="0" smtClean="0">
                <a:solidFill>
                  <a:srgbClr val="000000"/>
                </a:solidFill>
                <a:latin typeface="Algerian" pitchFamily="82" charset="0"/>
                <a:cs typeface="Arial" pitchFamily="34" charset="0"/>
              </a:rPr>
              <a:t> </a:t>
            </a:r>
          </a:p>
          <a:p>
            <a:pPr lvl="0" fontAlgn="base">
              <a:spcBef>
                <a:spcPct val="0"/>
              </a:spcBef>
              <a:spcAft>
                <a:spcPct val="0"/>
              </a:spcAft>
            </a:pPr>
            <a:endParaRPr lang="it-IT" sz="2400" dirty="0" smtClean="0">
              <a:solidFill>
                <a:srgbClr val="000000"/>
              </a:solidFill>
              <a:latin typeface="Algerian" pitchFamily="82" charset="0"/>
              <a:cs typeface="Arial" pitchFamily="34" charset="0"/>
            </a:endParaRPr>
          </a:p>
          <a:p>
            <a:pPr lvl="0" fontAlgn="base">
              <a:spcBef>
                <a:spcPct val="0"/>
              </a:spcBef>
              <a:spcAft>
                <a:spcPct val="0"/>
              </a:spcAft>
            </a:pPr>
            <a:r>
              <a:rPr lang="it-IT" sz="2400" dirty="0" smtClean="0">
                <a:solidFill>
                  <a:srgbClr val="000000"/>
                </a:solidFill>
                <a:latin typeface="Algerian" pitchFamily="82" charset="0"/>
                <a:cs typeface="Arial" pitchFamily="34" charset="0"/>
              </a:rPr>
              <a:t/>
            </a:r>
            <a:br>
              <a:rPr lang="it-IT" sz="2400" dirty="0" smtClean="0">
                <a:solidFill>
                  <a:srgbClr val="000000"/>
                </a:solidFill>
                <a:latin typeface="Algerian" pitchFamily="82" charset="0"/>
                <a:cs typeface="Arial" pitchFamily="34" charset="0"/>
              </a:rPr>
            </a:br>
            <a:r>
              <a:rPr lang="it-IT" sz="2400" dirty="0" smtClean="0">
                <a:solidFill>
                  <a:srgbClr val="000000"/>
                </a:solidFill>
                <a:latin typeface="Algerian" pitchFamily="82" charset="0"/>
                <a:cs typeface="Arial" pitchFamily="34" charset="0"/>
              </a:rPr>
              <a:t>Potremmo iniziare così il nostro racconto, ma non è una favola, bensì una storia vera.</a:t>
            </a:r>
          </a:p>
          <a:p>
            <a:pPr lvl="0" fontAlgn="base">
              <a:spcBef>
                <a:spcPct val="0"/>
              </a:spcBef>
              <a:spcAft>
                <a:spcPct val="0"/>
              </a:spcAft>
            </a:pPr>
            <a:endParaRPr lang="it-IT" sz="2400" dirty="0" smtClean="0">
              <a:solidFill>
                <a:srgbClr val="000000"/>
              </a:solidFill>
              <a:latin typeface="Algerian" pitchFamily="82" charset="0"/>
              <a:cs typeface="Arial" pitchFamily="34" charset="0"/>
            </a:endParaRPr>
          </a:p>
          <a:p>
            <a:pPr lvl="0" fontAlgn="base">
              <a:spcBef>
                <a:spcPct val="0"/>
              </a:spcBef>
              <a:spcAft>
                <a:spcPct val="0"/>
              </a:spcAft>
            </a:pPr>
            <a:endParaRPr lang="it-IT" sz="2400" dirty="0" smtClean="0">
              <a:latin typeface="Algerian" pitchFamily="82" charset="0"/>
              <a:cs typeface="Arial" pitchFamily="34" charset="0"/>
            </a:endParaRPr>
          </a:p>
          <a:p>
            <a:pPr lvl="0" eaLnBrk="0" fontAlgn="base" hangingPunct="0">
              <a:spcBef>
                <a:spcPct val="0"/>
              </a:spcBef>
              <a:spcAft>
                <a:spcPct val="0"/>
              </a:spcAft>
            </a:pPr>
            <a:r>
              <a:rPr lang="it-IT" sz="2400" dirty="0" smtClean="0">
                <a:solidFill>
                  <a:srgbClr val="000000"/>
                </a:solidFill>
                <a:latin typeface="Algerian" pitchFamily="82" charset="0"/>
                <a:cs typeface="Arial" pitchFamily="34" charset="0"/>
              </a:rPr>
              <a:t>Paolo e Francesca sono due personaggi realmente esistiti e non figure romantiche come Giulietta e Romeo nate dalla fantasia di Shakespeare.</a:t>
            </a:r>
            <a:endParaRPr lang="it-IT" sz="2400" dirty="0" smtClean="0">
              <a:latin typeface="Algerian" pitchFamily="82" charset="0"/>
              <a:cs typeface="Arial" pitchFamily="34" charset="0"/>
            </a:endParaRPr>
          </a:p>
        </p:txBody>
      </p:sp>
    </p:spTree>
  </p:cSld>
  <p:clrMapOvr>
    <a:masterClrMapping/>
  </p:clrMapOvr>
  <p:transition spd="med" advTm="17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9552" y="3861048"/>
            <a:ext cx="8100392" cy="2308324"/>
          </a:xfrm>
          <a:prstGeom prst="rect">
            <a:avLst/>
          </a:prstGeom>
          <a:noFill/>
        </p:spPr>
        <p:txBody>
          <a:bodyPr wrap="square" rtlCol="0">
            <a:spAutoFit/>
          </a:bodyPr>
          <a:lstStyle/>
          <a:p>
            <a:pPr lvl="0"/>
            <a:r>
              <a:rPr lang="it-IT" sz="2400" dirty="0" smtClean="0">
                <a:solidFill>
                  <a:srgbClr val="000000"/>
                </a:solidFill>
                <a:latin typeface="Algerian" pitchFamily="82" charset="0"/>
                <a:cs typeface="Arial" pitchFamily="34" charset="0"/>
              </a:rPr>
              <a:t>Francesca da Polenta era figlia di Guido Minore Signore di Ravenna  e lì viveva tranquilla e serena la sua fanciullezza , sperando che il padre le trovasse uno sposo gradevole e gentile.</a:t>
            </a:r>
            <a:endParaRPr lang="it-IT" sz="2400" dirty="0" smtClean="0">
              <a:latin typeface="Algerian" pitchFamily="82" charset="0"/>
              <a:cs typeface="Arial" pitchFamily="34" charset="0"/>
            </a:endParaRPr>
          </a:p>
          <a:p>
            <a:endParaRPr lang="it-IT" sz="2400" dirty="0"/>
          </a:p>
        </p:txBody>
      </p:sp>
    </p:spTree>
  </p:cSld>
  <p:clrMapOvr>
    <a:masterClrMapping/>
  </p:clrMapOvr>
  <p:transition spd="med" advTm="14000">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996952"/>
            <a:ext cx="8351912" cy="3785652"/>
          </a:xfrm>
          <a:prstGeom prst="rect">
            <a:avLst/>
          </a:prstGeom>
          <a:noFill/>
        </p:spPr>
        <p:txBody>
          <a:bodyPr wrap="square" rtlCol="0">
            <a:spAutoFit/>
          </a:bodyPr>
          <a:lstStyle/>
          <a:p>
            <a:pPr lvl="0" algn="just" fontAlgn="base">
              <a:spcBef>
                <a:spcPct val="0"/>
              </a:spcBef>
              <a:spcAft>
                <a:spcPct val="0"/>
              </a:spcAft>
            </a:pPr>
            <a:r>
              <a:rPr lang="it-IT" sz="2400" dirty="0" smtClean="0">
                <a:solidFill>
                  <a:srgbClr val="000000"/>
                </a:solidFill>
                <a:latin typeface="Algerian" pitchFamily="82" charset="0"/>
                <a:cs typeface="Arial" pitchFamily="34" charset="0"/>
              </a:rPr>
              <a:t>Siamo nel 1275 e Guido da Polenta </a:t>
            </a:r>
            <a:r>
              <a:rPr lang="it-IT" sz="2400" dirty="0" smtClean="0">
                <a:solidFill>
                  <a:srgbClr val="000000"/>
                </a:solidFill>
                <a:latin typeface="Algerian" pitchFamily="82" charset="0"/>
                <a:cs typeface="Arial" pitchFamily="34" charset="0"/>
              </a:rPr>
              <a:t>decide </a:t>
            </a:r>
            <a:r>
              <a:rPr lang="it-IT" sz="2400" dirty="0" smtClean="0">
                <a:solidFill>
                  <a:srgbClr val="000000"/>
                </a:solidFill>
                <a:latin typeface="Algerian" pitchFamily="82" charset="0"/>
                <a:cs typeface="Arial" pitchFamily="34" charset="0"/>
              </a:rPr>
              <a:t>di dare la mano di sua figlia a Giovanni Malatesta (detto </a:t>
            </a: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 Giovanni zoppo) che lo aveva aiutato a cacciare i Traversari, suoi nemici. </a:t>
            </a:r>
          </a:p>
          <a:p>
            <a:pPr lvl="0"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lvl="0" algn="just" fontAlgn="base">
              <a:spcBef>
                <a:spcPct val="0"/>
              </a:spcBef>
              <a:spcAft>
                <a:spcPct val="0"/>
              </a:spcAft>
            </a:pPr>
            <a:r>
              <a:rPr lang="it-IT" sz="2400" dirty="0" smtClean="0">
                <a:solidFill>
                  <a:srgbClr val="000000"/>
                </a:solidFill>
                <a:latin typeface="Algerian" pitchFamily="82" charset="0"/>
                <a:cs typeface="Arial" pitchFamily="34" charset="0"/>
              </a:rPr>
              <a:t>Il capostipite, Malatesta da </a:t>
            </a:r>
            <a:r>
              <a:rPr lang="it-IT" sz="2400" dirty="0" err="1" smtClean="0">
                <a:solidFill>
                  <a:srgbClr val="000000"/>
                </a:solidFill>
                <a:latin typeface="Algerian" pitchFamily="82" charset="0"/>
                <a:cs typeface="Arial" pitchFamily="34" charset="0"/>
              </a:rPr>
              <a:t>Verucchio</a:t>
            </a:r>
            <a:r>
              <a:rPr lang="it-IT" sz="2400" dirty="0" smtClean="0">
                <a:solidFill>
                  <a:srgbClr val="000000"/>
                </a:solidFill>
                <a:latin typeface="Algerian" pitchFamily="82" charset="0"/>
                <a:cs typeface="Arial" pitchFamily="34" charset="0"/>
              </a:rPr>
              <a:t> detto il Centenario, </a:t>
            </a:r>
            <a:r>
              <a:rPr lang="it-IT" sz="2400" dirty="0" smtClean="0">
                <a:solidFill>
                  <a:srgbClr val="000000"/>
                </a:solidFill>
                <a:latin typeface="Algerian" pitchFamily="82" charset="0"/>
                <a:cs typeface="Arial" pitchFamily="34" charset="0"/>
              </a:rPr>
              <a:t>concorda :  </a:t>
            </a:r>
            <a:r>
              <a:rPr lang="it-IT" sz="2400" dirty="0" smtClean="0">
                <a:solidFill>
                  <a:srgbClr val="000000"/>
                </a:solidFill>
                <a:latin typeface="Algerian" pitchFamily="82" charset="0"/>
                <a:cs typeface="Arial" pitchFamily="34" charset="0"/>
              </a:rPr>
              <a:t>il matrimonio è combinato. </a:t>
            </a:r>
          </a:p>
          <a:p>
            <a:pPr lvl="0" algn="just" fontAlgn="base">
              <a:spcBef>
                <a:spcPct val="0"/>
              </a:spcBef>
              <a:spcAft>
                <a:spcPct val="0"/>
              </a:spcAft>
            </a:pPr>
            <a:r>
              <a:rPr lang="it-IT" sz="2400" dirty="0" smtClean="0">
                <a:solidFill>
                  <a:srgbClr val="000000"/>
                </a:solidFill>
                <a:latin typeface="Algerian" pitchFamily="82" charset="0"/>
                <a:cs typeface="Arial" pitchFamily="34" charset="0"/>
              </a:rPr>
              <a:t/>
            </a:r>
            <a:br>
              <a:rPr lang="it-IT" sz="2400" dirty="0" smtClean="0">
                <a:solidFill>
                  <a:srgbClr val="000000"/>
                </a:solidFill>
                <a:latin typeface="Algerian" pitchFamily="82" charset="0"/>
                <a:cs typeface="Arial" pitchFamily="34" charset="0"/>
              </a:rPr>
            </a:br>
            <a:endParaRPr lang="it-IT" sz="2400" dirty="0" smtClean="0">
              <a:solidFill>
                <a:srgbClr val="000000"/>
              </a:solidFill>
              <a:latin typeface="Algerian" pitchFamily="82" charset="0"/>
              <a:cs typeface="Arial" pitchFamily="34" charset="0"/>
            </a:endParaRPr>
          </a:p>
          <a:p>
            <a:endParaRPr lang="it-IT" sz="2400" dirty="0"/>
          </a:p>
        </p:txBody>
      </p:sp>
    </p:spTree>
  </p:cSld>
  <p:clrMapOvr>
    <a:masterClrMapping/>
  </p:clrMapOvr>
  <p:transition spd="med" advTm="22000">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496" y="260648"/>
            <a:ext cx="8316416" cy="6001643"/>
          </a:xfrm>
          <a:prstGeom prst="rect">
            <a:avLst/>
          </a:prstGeom>
        </p:spPr>
        <p:txBody>
          <a:bodyPr wrap="square">
            <a:spAutoFit/>
          </a:bodyPr>
          <a:lstStyle/>
          <a:p>
            <a:pPr lvl="0" algn="just" fontAlgn="base">
              <a:spcBef>
                <a:spcPct val="0"/>
              </a:spcBef>
              <a:spcAft>
                <a:spcPct val="0"/>
              </a:spcAft>
            </a:pPr>
            <a:r>
              <a:rPr lang="it-IT" sz="2400" dirty="0" smtClean="0">
                <a:solidFill>
                  <a:srgbClr val="000000"/>
                </a:solidFill>
                <a:latin typeface="Algerian" pitchFamily="82" charset="0"/>
                <a:cs typeface="Arial" pitchFamily="34" charset="0"/>
              </a:rPr>
              <a:t>Per evitare il possibile rifiuto da parte di Francesca i potenti signori di Rimini e Ravenna </a:t>
            </a:r>
            <a:r>
              <a:rPr lang="it-IT" sz="2400" dirty="0" smtClean="0">
                <a:solidFill>
                  <a:srgbClr val="000000"/>
                </a:solidFill>
                <a:latin typeface="Algerian" pitchFamily="82" charset="0"/>
                <a:cs typeface="Arial" pitchFamily="34" charset="0"/>
              </a:rPr>
              <a:t>tramano </a:t>
            </a:r>
            <a:r>
              <a:rPr lang="it-IT" sz="2400" dirty="0" smtClean="0">
                <a:solidFill>
                  <a:srgbClr val="000000"/>
                </a:solidFill>
                <a:latin typeface="Algerian" pitchFamily="82" charset="0"/>
                <a:cs typeface="Arial" pitchFamily="34" charset="0"/>
              </a:rPr>
              <a:t>un inganno.</a:t>
            </a:r>
          </a:p>
          <a:p>
            <a:pPr lvl="0" algn="just" fontAlgn="base">
              <a:spcBef>
                <a:spcPct val="0"/>
              </a:spcBef>
              <a:spcAft>
                <a:spcPct val="0"/>
              </a:spcAft>
            </a:pPr>
            <a:r>
              <a:rPr lang="it-IT" sz="2400" dirty="0" smtClean="0">
                <a:solidFill>
                  <a:srgbClr val="000000"/>
                </a:solidFill>
                <a:latin typeface="Algerian" pitchFamily="82" charset="0"/>
                <a:cs typeface="Arial" pitchFamily="34" charset="0"/>
              </a:rPr>
              <a:t/>
            </a:r>
            <a:br>
              <a:rPr lang="it-IT" sz="2400" dirty="0" smtClean="0">
                <a:solidFill>
                  <a:srgbClr val="000000"/>
                </a:solidFill>
                <a:latin typeface="Algerian" pitchFamily="82" charset="0"/>
                <a:cs typeface="Arial" pitchFamily="34" charset="0"/>
              </a:rPr>
            </a:br>
            <a:r>
              <a:rPr lang="it-IT" sz="2400" dirty="0" smtClean="0">
                <a:solidFill>
                  <a:srgbClr val="000000"/>
                </a:solidFill>
                <a:latin typeface="Algerian" pitchFamily="82" charset="0"/>
                <a:cs typeface="Arial" pitchFamily="34" charset="0"/>
              </a:rPr>
              <a:t>Mandano </a:t>
            </a:r>
            <a:r>
              <a:rPr lang="it-IT" sz="2400" dirty="0" smtClean="0">
                <a:solidFill>
                  <a:srgbClr val="000000"/>
                </a:solidFill>
                <a:latin typeface="Algerian" pitchFamily="82" charset="0"/>
                <a:cs typeface="Arial" pitchFamily="34" charset="0"/>
              </a:rPr>
              <a:t>a Ravenna Paolo il Bello , fratello di Gianciotto. </a:t>
            </a:r>
          </a:p>
          <a:p>
            <a:pPr lvl="0"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lvl="0"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lvl="0"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lvl="0"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lvl="0" algn="just" fontAlgn="base">
              <a:spcBef>
                <a:spcPct val="0"/>
              </a:spcBef>
              <a:spcAft>
                <a:spcPct val="0"/>
              </a:spcAft>
            </a:pPr>
            <a:r>
              <a:rPr lang="it-IT" sz="2400" dirty="0" smtClean="0">
                <a:solidFill>
                  <a:srgbClr val="000000"/>
                </a:solidFill>
                <a:latin typeface="Algerian" pitchFamily="82" charset="0"/>
                <a:cs typeface="Arial" pitchFamily="34" charset="0"/>
              </a:rPr>
              <a:t>Francesca il giorno delle nozze, senza alcun dubbio , pronunciò felice il suo “sì” ma non sapeva che Paolo la sposava per conto del fratello </a:t>
            </a: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 </a:t>
            </a:r>
          </a:p>
          <a:p>
            <a:pPr lvl="0"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lvl="0" algn="just" fontAlgn="base">
              <a:spcBef>
                <a:spcPct val="0"/>
              </a:spcBef>
              <a:spcAft>
                <a:spcPct val="0"/>
              </a:spcAft>
            </a:pPr>
            <a:endParaRPr lang="it-IT" sz="2400" dirty="0" smtClean="0">
              <a:solidFill>
                <a:srgbClr val="000000"/>
              </a:solidFill>
              <a:latin typeface="Algerian" pitchFamily="82" charset="0"/>
              <a:cs typeface="Arial" pitchFamily="34" charset="0"/>
            </a:endParaRPr>
          </a:p>
        </p:txBody>
      </p:sp>
    </p:spTree>
  </p:cSld>
  <p:clrMapOvr>
    <a:masterClrMapping/>
  </p:clrMapOvr>
  <p:transition spd="med" advTm="22000">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332656"/>
            <a:ext cx="8063880" cy="6370975"/>
          </a:xfrm>
          <a:prstGeom prst="rect">
            <a:avLst/>
          </a:prstGeom>
        </p:spPr>
        <p:txBody>
          <a:bodyPr wrap="square">
            <a:spAutoFit/>
          </a:bodyPr>
          <a:lstStyle/>
          <a:p>
            <a:pPr algn="just" fontAlgn="base">
              <a:spcBef>
                <a:spcPct val="0"/>
              </a:spcBef>
              <a:spcAft>
                <a:spcPct val="0"/>
              </a:spcAft>
            </a:pPr>
            <a:r>
              <a:rPr lang="it-IT" sz="2400" dirty="0" smtClean="0">
                <a:solidFill>
                  <a:srgbClr val="000000"/>
                </a:solidFill>
                <a:latin typeface="Algerian" pitchFamily="82" charset="0"/>
                <a:cs typeface="Arial" pitchFamily="34" charset="0"/>
              </a:rPr>
              <a:t>Francesca scoperto l’inganno si disperò….. </a:t>
            </a:r>
          </a:p>
          <a:p>
            <a:pPr algn="just" fontAlgn="base">
              <a:spcBef>
                <a:spcPct val="0"/>
              </a:spcBef>
              <a:spcAft>
                <a:spcPct val="0"/>
              </a:spcAft>
            </a:pPr>
            <a:r>
              <a:rPr lang="it-IT" sz="2400" dirty="0" smtClean="0">
                <a:solidFill>
                  <a:srgbClr val="000000"/>
                </a:solidFill>
                <a:latin typeface="Algerian" pitchFamily="82" charset="0"/>
                <a:cs typeface="Arial" pitchFamily="34" charset="0"/>
              </a:rPr>
              <a:t>Ebbe poi una figlia con </a:t>
            </a: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 che chiamò Concordia, come la suocera.</a:t>
            </a: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r>
              <a:rPr lang="it-IT" sz="2400" dirty="0" smtClean="0">
                <a:solidFill>
                  <a:srgbClr val="000000"/>
                </a:solidFill>
                <a:latin typeface="Algerian" pitchFamily="82" charset="0"/>
                <a:cs typeface="Arial" pitchFamily="34" charset="0"/>
              </a:rPr>
              <a:t>Concordia allietava le sue tristi giornate.</a:t>
            </a: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r>
              <a:rPr lang="it-IT" sz="2400" dirty="0" smtClean="0">
                <a:solidFill>
                  <a:srgbClr val="000000"/>
                </a:solidFill>
                <a:latin typeface="Algerian" pitchFamily="82" charset="0"/>
                <a:cs typeface="Arial" pitchFamily="34" charset="0"/>
              </a:rPr>
              <a:t>Paolo, che aveva possedimenti nei pressi di Gradara, spesso faceva visita a </a:t>
            </a:r>
            <a:r>
              <a:rPr lang="it-IT" sz="2400" dirty="0" err="1" smtClean="0">
                <a:solidFill>
                  <a:srgbClr val="000000"/>
                </a:solidFill>
                <a:latin typeface="Algerian" pitchFamily="82" charset="0"/>
                <a:cs typeface="Arial" pitchFamily="34" charset="0"/>
              </a:rPr>
              <a:t>francesca…</a:t>
            </a:r>
            <a:r>
              <a:rPr lang="it-IT" sz="2400" dirty="0" smtClean="0">
                <a:solidFill>
                  <a:srgbClr val="000000"/>
                </a:solidFill>
                <a:latin typeface="Algerian" pitchFamily="82" charset="0"/>
                <a:cs typeface="Arial" pitchFamily="34" charset="0"/>
              </a:rPr>
              <a:t> forse si rammaricava di essersi prestato all’</a:t>
            </a:r>
            <a:r>
              <a:rPr lang="it-IT" sz="2400" dirty="0" err="1" smtClean="0">
                <a:solidFill>
                  <a:srgbClr val="000000"/>
                </a:solidFill>
                <a:latin typeface="Algerian" pitchFamily="82" charset="0"/>
                <a:cs typeface="Arial" pitchFamily="34" charset="0"/>
              </a:rPr>
              <a:t>inganno…</a:t>
            </a:r>
            <a:r>
              <a:rPr lang="it-IT" sz="2400" dirty="0" smtClean="0">
                <a:solidFill>
                  <a:srgbClr val="000000"/>
                </a:solidFill>
                <a:latin typeface="Algerian" pitchFamily="82" charset="0"/>
                <a:cs typeface="Arial" pitchFamily="34" charset="0"/>
              </a:rPr>
              <a:t>..</a:t>
            </a:r>
          </a:p>
          <a:p>
            <a:pPr algn="just" fontAlgn="base">
              <a:spcBef>
                <a:spcPct val="0"/>
              </a:spcBef>
              <a:spcAft>
                <a:spcPct val="0"/>
              </a:spcAft>
            </a:pPr>
            <a:r>
              <a:rPr lang="it-IT" sz="2400" dirty="0" smtClean="0">
                <a:solidFill>
                  <a:srgbClr val="000000"/>
                </a:solidFill>
                <a:latin typeface="Algerian" pitchFamily="82" charset="0"/>
                <a:cs typeface="Arial" pitchFamily="34" charset="0"/>
              </a:rPr>
              <a:t>iniziò a vedere Francesca di nascosto.</a:t>
            </a:r>
          </a:p>
          <a:p>
            <a:pPr algn="just" fontAlgn="base">
              <a:spcBef>
                <a:spcPct val="0"/>
              </a:spcBef>
              <a:spcAft>
                <a:spcPct val="0"/>
              </a:spcAft>
            </a:pPr>
            <a:r>
              <a:rPr lang="it-IT" sz="2400" dirty="0" smtClean="0">
                <a:solidFill>
                  <a:srgbClr val="000000"/>
                </a:solidFill>
                <a:latin typeface="Algerian" pitchFamily="82" charset="0"/>
                <a:cs typeface="Arial" pitchFamily="34" charset="0"/>
              </a:rPr>
              <a:t/>
            </a:r>
            <a:br>
              <a:rPr lang="it-IT" sz="2400" dirty="0" smtClean="0">
                <a:solidFill>
                  <a:srgbClr val="000000"/>
                </a:solidFill>
                <a:latin typeface="Algerian" pitchFamily="82" charset="0"/>
                <a:cs typeface="Arial" pitchFamily="34" charset="0"/>
              </a:rPr>
            </a:br>
            <a:endParaRPr lang="it-IT" sz="2400" dirty="0" smtClean="0">
              <a:solidFill>
                <a:srgbClr val="000000"/>
              </a:solidFill>
              <a:latin typeface="Algerian" pitchFamily="82" charset="0"/>
              <a:cs typeface="Arial" pitchFamily="34" charset="0"/>
            </a:endParaRPr>
          </a:p>
        </p:txBody>
      </p:sp>
    </p:spTree>
  </p:cSld>
  <p:clrMapOvr>
    <a:masterClrMapping/>
  </p:clrMapOvr>
  <p:transition spd="med" advTm="22000">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4293096"/>
            <a:ext cx="8100392" cy="1938992"/>
          </a:xfrm>
          <a:prstGeom prst="rect">
            <a:avLst/>
          </a:prstGeom>
        </p:spPr>
        <p:txBody>
          <a:bodyPr wrap="square">
            <a:spAutoFit/>
          </a:bodyPr>
          <a:lstStyle/>
          <a:p>
            <a:pPr algn="just" fontAlgn="base">
              <a:spcBef>
                <a:spcPct val="0"/>
              </a:spcBef>
              <a:spcAft>
                <a:spcPct val="0"/>
              </a:spcAft>
            </a:pPr>
            <a:r>
              <a:rPr lang="it-IT" sz="2400" dirty="0" smtClean="0">
                <a:solidFill>
                  <a:srgbClr val="000000"/>
                </a:solidFill>
                <a:latin typeface="Algerian" pitchFamily="82" charset="0"/>
                <a:cs typeface="Arial" pitchFamily="34" charset="0"/>
              </a:rPr>
              <a:t/>
            </a:r>
            <a:br>
              <a:rPr lang="it-IT" sz="2400" dirty="0" smtClean="0">
                <a:solidFill>
                  <a:srgbClr val="000000"/>
                </a:solidFill>
                <a:latin typeface="Algerian" pitchFamily="82" charset="0"/>
                <a:cs typeface="Arial" pitchFamily="34" charset="0"/>
              </a:rPr>
            </a:br>
            <a:r>
              <a:rPr lang="it-IT" sz="2400" dirty="0" smtClean="0">
                <a:solidFill>
                  <a:srgbClr val="000000"/>
                </a:solidFill>
                <a:latin typeface="Algerian" pitchFamily="82" charset="0"/>
                <a:cs typeface="Arial" pitchFamily="34" charset="0"/>
              </a:rPr>
              <a:t>Uno dei fratelli di Paolo e </a:t>
            </a: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 </a:t>
            </a:r>
            <a:r>
              <a:rPr lang="it-IT" sz="2400" dirty="0" err="1" smtClean="0">
                <a:solidFill>
                  <a:srgbClr val="000000"/>
                </a:solidFill>
                <a:latin typeface="Algerian" pitchFamily="82" charset="0"/>
                <a:cs typeface="Arial" pitchFamily="34" charset="0"/>
              </a:rPr>
              <a:t>Malatestino</a:t>
            </a:r>
            <a:r>
              <a:rPr lang="it-IT" sz="2400" dirty="0" smtClean="0">
                <a:solidFill>
                  <a:srgbClr val="000000"/>
                </a:solidFill>
                <a:latin typeface="Algerian" pitchFamily="82" charset="0"/>
                <a:cs typeface="Arial" pitchFamily="34" charset="0"/>
              </a:rPr>
              <a:t> dell’Occhio, così chiamato </a:t>
            </a:r>
            <a:r>
              <a:rPr lang="it-IT" sz="2400" dirty="0" err="1" smtClean="0">
                <a:solidFill>
                  <a:srgbClr val="000000"/>
                </a:solidFill>
                <a:latin typeface="Algerian" pitchFamily="82" charset="0"/>
                <a:cs typeface="Arial" pitchFamily="34" charset="0"/>
              </a:rPr>
              <a:t>perchè</a:t>
            </a:r>
            <a:r>
              <a:rPr lang="it-IT" sz="2400" dirty="0" smtClean="0">
                <a:solidFill>
                  <a:srgbClr val="000000"/>
                </a:solidFill>
                <a:latin typeface="Algerian" pitchFamily="82" charset="0"/>
                <a:cs typeface="Arial" pitchFamily="34" charset="0"/>
              </a:rPr>
              <a:t> aveva un occhio solo, spiando s’accorse degli incontri segreti tra Paolo e Francesca.</a:t>
            </a:r>
          </a:p>
        </p:txBody>
      </p:sp>
    </p:spTree>
  </p:cSld>
  <p:clrMapOvr>
    <a:masterClrMapping/>
  </p:clrMapOvr>
  <p:transition spd="med" advTm="13000">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6512" y="3284984"/>
            <a:ext cx="8748464" cy="2677656"/>
          </a:xfrm>
          <a:prstGeom prst="rect">
            <a:avLst/>
          </a:prstGeom>
        </p:spPr>
        <p:txBody>
          <a:bodyPr wrap="square">
            <a:spAutoFit/>
          </a:bodyPr>
          <a:lstStyle/>
          <a:p>
            <a:pPr algn="just" fontAlgn="base">
              <a:spcBef>
                <a:spcPct val="0"/>
              </a:spcBef>
              <a:spcAft>
                <a:spcPct val="0"/>
              </a:spcAft>
            </a:pPr>
            <a:r>
              <a:rPr lang="it-IT" sz="2400" dirty="0" smtClean="0">
                <a:solidFill>
                  <a:srgbClr val="000000"/>
                </a:solidFill>
                <a:latin typeface="Algerian" pitchFamily="82" charset="0"/>
                <a:cs typeface="Arial" pitchFamily="34" charset="0"/>
              </a:rPr>
              <a:t>Ed eccoci all’epilogo della triste storia: </a:t>
            </a: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endParaRPr lang="it-IT" sz="2400" dirty="0" smtClean="0">
              <a:solidFill>
                <a:srgbClr val="000000"/>
              </a:solidFill>
              <a:latin typeface="Algerian" pitchFamily="82" charset="0"/>
              <a:cs typeface="Arial" pitchFamily="34" charset="0"/>
            </a:endParaRPr>
          </a:p>
          <a:p>
            <a:pPr algn="just" fontAlgn="base">
              <a:spcBef>
                <a:spcPct val="0"/>
              </a:spcBef>
              <a:spcAft>
                <a:spcPct val="0"/>
              </a:spcAft>
            </a:pPr>
            <a:r>
              <a:rPr lang="it-IT" sz="2400" dirty="0" smtClean="0">
                <a:solidFill>
                  <a:srgbClr val="000000"/>
                </a:solidFill>
                <a:latin typeface="Algerian" pitchFamily="82" charset="0"/>
                <a:cs typeface="Arial" pitchFamily="34" charset="0"/>
              </a:rPr>
              <a:t>un giorno del settembre 1289, Paolo passò per una delle sue solite visite e qualcuno (forse </a:t>
            </a:r>
            <a:r>
              <a:rPr lang="it-IT" sz="2400" dirty="0" err="1" smtClean="0">
                <a:solidFill>
                  <a:srgbClr val="000000"/>
                </a:solidFill>
                <a:latin typeface="Algerian" pitchFamily="82" charset="0"/>
                <a:cs typeface="Arial" pitchFamily="34" charset="0"/>
              </a:rPr>
              <a:t>Malatestino</a:t>
            </a:r>
            <a:r>
              <a:rPr lang="it-IT" sz="2400" dirty="0" smtClean="0">
                <a:solidFill>
                  <a:srgbClr val="000000"/>
                </a:solidFill>
                <a:latin typeface="Algerian" pitchFamily="82" charset="0"/>
                <a:cs typeface="Arial" pitchFamily="34" charset="0"/>
              </a:rPr>
              <a:t> “quel traditor”)avvisò </a:t>
            </a: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a:t>
            </a:r>
          </a:p>
        </p:txBody>
      </p:sp>
    </p:spTree>
  </p:cSld>
  <p:clrMapOvr>
    <a:masterClrMapping/>
  </p:clrMapOvr>
  <p:transition spd="slow" advTm="12000">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7544" y="328002"/>
            <a:ext cx="3960440" cy="5909310"/>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endParaRPr lang="it-IT" sz="2400" dirty="0" smtClean="0">
              <a:solidFill>
                <a:srgbClr val="000000"/>
              </a:solidFill>
              <a:latin typeface="Algerian" pitchFamily="82" charset="0"/>
              <a:cs typeface="Arial" pitchFamily="34" charset="0"/>
            </a:endParaRPr>
          </a:p>
          <a:p>
            <a:pPr fontAlgn="base">
              <a:spcBef>
                <a:spcPct val="0"/>
              </a:spcBef>
              <a:spcAft>
                <a:spcPct val="0"/>
              </a:spcAft>
            </a:pPr>
            <a:r>
              <a:rPr lang="it-IT" sz="2400" dirty="0" err="1" smtClean="0">
                <a:solidFill>
                  <a:srgbClr val="000000"/>
                </a:solidFill>
                <a:latin typeface="Algerian" pitchFamily="82" charset="0"/>
                <a:cs typeface="Arial" pitchFamily="34" charset="0"/>
              </a:rPr>
              <a:t>Gianciotto</a:t>
            </a:r>
            <a:r>
              <a:rPr lang="it-IT" sz="2400" dirty="0" smtClean="0">
                <a:solidFill>
                  <a:srgbClr val="000000"/>
                </a:solidFill>
                <a:latin typeface="Algerian" pitchFamily="82" charset="0"/>
                <a:cs typeface="Arial" pitchFamily="34" charset="0"/>
              </a:rPr>
              <a:t>, che ogni mattina partiva per Pesaro ad espletare la sua carica di Podestà, Un giorno finse di partire e rientrò da un passaggio segreto </a:t>
            </a:r>
          </a:p>
          <a:p>
            <a:pPr fontAlgn="base">
              <a:spcBef>
                <a:spcPct val="0"/>
              </a:spcBef>
              <a:spcAft>
                <a:spcPct val="0"/>
              </a:spcAft>
            </a:pPr>
            <a:endParaRPr lang="it-IT" sz="2400" dirty="0" smtClean="0">
              <a:solidFill>
                <a:srgbClr val="000000"/>
              </a:solidFill>
              <a:latin typeface="Algerian" pitchFamily="82" charset="0"/>
              <a:cs typeface="Arial" pitchFamily="34" charset="0"/>
            </a:endParaRPr>
          </a:p>
          <a:p>
            <a:pPr fontAlgn="base">
              <a:spcBef>
                <a:spcPct val="0"/>
              </a:spcBef>
              <a:spcAft>
                <a:spcPct val="0"/>
              </a:spcAft>
            </a:pPr>
            <a:r>
              <a:rPr lang="it-IT" sz="2400" dirty="0" smtClean="0">
                <a:solidFill>
                  <a:srgbClr val="000000"/>
                </a:solidFill>
                <a:latin typeface="Algerian" pitchFamily="82" charset="0"/>
                <a:cs typeface="Arial" pitchFamily="34" charset="0"/>
              </a:rPr>
              <a:t>vide Paolo e Francesca che leggevano estasiati la storia di Lancillotto e Ginevra </a:t>
            </a:r>
            <a:r>
              <a:rPr lang="it-IT" sz="2400" dirty="0" err="1" smtClean="0">
                <a:solidFill>
                  <a:srgbClr val="000000"/>
                </a:solidFill>
                <a:latin typeface="Algerian" pitchFamily="82" charset="0"/>
                <a:cs typeface="Arial" pitchFamily="34" charset="0"/>
              </a:rPr>
              <a:t>……</a:t>
            </a:r>
            <a:r>
              <a:rPr lang="it-IT" sz="2400" dirty="0" smtClean="0">
                <a:solidFill>
                  <a:srgbClr val="000000"/>
                </a:solidFill>
                <a:latin typeface="Algerian" pitchFamily="82" charset="0"/>
                <a:cs typeface="Arial" pitchFamily="34" charset="0"/>
              </a:rPr>
              <a:t>..  li vide darsi un casto bacio.</a:t>
            </a:r>
          </a:p>
          <a:p>
            <a:pPr fontAlgn="base">
              <a:spcBef>
                <a:spcPct val="0"/>
              </a:spcBef>
              <a:spcAft>
                <a:spcPct val="0"/>
              </a:spcAft>
            </a:pPr>
            <a:endParaRPr lang="it-IT" sz="2400" dirty="0" smtClean="0">
              <a:solidFill>
                <a:srgbClr val="000000"/>
              </a:solidFill>
              <a:latin typeface="Algerian" pitchFamily="82" charset="0"/>
              <a:cs typeface="Arial" pitchFamily="34" charset="0"/>
            </a:endParaRPr>
          </a:p>
        </p:txBody>
      </p:sp>
      <p:pic>
        <p:nvPicPr>
          <p:cNvPr id="5" name="Picture 2"/>
          <p:cNvPicPr>
            <a:picLocks noChangeAspect="1" noChangeArrowheads="1"/>
          </p:cNvPicPr>
          <p:nvPr/>
        </p:nvPicPr>
        <p:blipFill>
          <a:blip r:embed="rId3" cstate="print"/>
          <a:srcRect l="38459" t="22266" r="39403" b="19657"/>
          <a:stretch>
            <a:fillRect/>
          </a:stretch>
        </p:blipFill>
        <p:spPr bwMode="auto">
          <a:xfrm>
            <a:off x="4644008" y="332656"/>
            <a:ext cx="4176464" cy="6160284"/>
          </a:xfrm>
          <a:prstGeom prst="rect">
            <a:avLst/>
          </a:prstGeom>
          <a:noFill/>
          <a:ln w="9525">
            <a:noFill/>
            <a:miter lim="800000"/>
            <a:headEnd/>
            <a:tailEnd/>
          </a:ln>
        </p:spPr>
      </p:pic>
    </p:spTree>
    <p:custDataLst>
      <p:tags r:id="rId1"/>
    </p:custDataLst>
  </p:cSld>
  <p:clrMapOvr>
    <a:masterClrMapping/>
  </p:clrMapOvr>
  <p:transition spd="med" advClick="0" advTm="22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ags/tag2.xml><?xml version="1.0" encoding="utf-8"?>
<p:tagLst xmlns:a="http://schemas.openxmlformats.org/drawingml/2006/main" xmlns:r="http://schemas.openxmlformats.org/officeDocument/2006/relationships" xmlns:p="http://schemas.openxmlformats.org/presentationml/2006/main">
  <p:tag name="TIMING" val="|3.3"/>
</p:tagLst>
</file>

<file path=ppt/tags/tag3.xml><?xml version="1.0" encoding="utf-8"?>
<p:tagLst xmlns:a="http://schemas.openxmlformats.org/drawingml/2006/main" xmlns:r="http://schemas.openxmlformats.org/officeDocument/2006/relationships" xmlns:p="http://schemas.openxmlformats.org/presentationml/2006/main">
  <p:tag name="TIMING" val="|11.2"/>
</p:tagLst>
</file>

<file path=ppt/tags/tag4.xml><?xml version="1.0" encoding="utf-8"?>
<p:tagLst xmlns:a="http://schemas.openxmlformats.org/drawingml/2006/main" xmlns:r="http://schemas.openxmlformats.org/officeDocument/2006/relationships" xmlns:p="http://schemas.openxmlformats.org/presentationml/2006/main">
  <p:tag name="TIMING" val="|3.4|14.8"/>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TotalTime>
  <Words>350</Words>
  <Application>Microsoft Office PowerPoint</Application>
  <PresentationFormat>Presentazione su schermo (4:3)</PresentationFormat>
  <Paragraphs>58</Paragraphs>
  <Slides>13</Slides>
  <Notes>1</Notes>
  <HiddenSlides>0</HiddenSlides>
  <MMClips>3</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Siti consultati: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streaming</dc:creator>
  <cp:lastModifiedBy>Studente</cp:lastModifiedBy>
  <cp:revision>39</cp:revision>
  <dcterms:created xsi:type="dcterms:W3CDTF">2017-04-01T08:42:02Z</dcterms:created>
  <dcterms:modified xsi:type="dcterms:W3CDTF">2017-03-18T11:48:37Z</dcterms:modified>
</cp:coreProperties>
</file>