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9" r:id="rId4"/>
    <p:sldId id="260" r:id="rId5"/>
    <p:sldId id="261" r:id="rId6"/>
    <p:sldId id="262" r:id="rId7"/>
    <p:sldId id="265" r:id="rId8"/>
    <p:sldId id="266" r:id="rId9"/>
    <p:sldId id="267" r:id="rId10"/>
    <p:sldId id="268" r:id="rId11"/>
    <p:sldId id="263" r:id="rId12"/>
    <p:sldId id="269" r:id="rId13"/>
    <p:sldId id="271" r:id="rId1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t>6/24/2017</a:t>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t>‹N›</a:t>
            </a:fld>
            <a:endParaRPr lang="en-US"/>
          </a:p>
        </p:txBody>
      </p:sp>
    </p:spTree>
    <p:extLst>
      <p:ext uri="{BB962C8B-B14F-4D97-AF65-F5344CB8AC3E}">
        <p14:creationId xmlns:p14="http://schemas.microsoft.com/office/powerpoint/2010/main" val="125201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it-IT"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Non si può però escludere che alla base di questo duplice delitto che Dante punisce avviando Gianciotto alla “Caina” la parte più profonda del suo Inferno, ci possano essere stati motivi assai meno passionali, anche per alcune incongruenze nel racconto.</a:t>
            </a:r>
          </a:p>
          <a:p>
            <a:r>
              <a:rPr lang="en-US"/>
              <a:t>Francesca, infatti, sapeva sin dal suo incontro pre-matrimoniale che Paolo era già sposato con Orabile di Ghiggiolo e che quindi mai sarebbe potuta divenire sua sposa.</a:t>
            </a:r>
          </a:p>
          <a:p>
            <a:r>
              <a:rPr lang="en-US"/>
              <a:t>Inoltre dai documenti storici si evince che Paolo con la sua intraprendenza e con il suo valore stava riscuotendo apprezzamenti e successi politici nell’Italia centrale e presso il Papato, rappresentando una minaccia per Gianciotto.</a:t>
            </a:r>
          </a:p>
          <a:p>
            <a:r>
              <a:rPr lang="en-US"/>
              <a:t>Pertanto potrebbe essere stata l’invidia la vera molla alla base di questi omicidi con i quali Gianciotto si sarebbe liberato di moglie e fratello scomodi.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Il Canto V di Dante rappresenta la contraddizione fra l’ideale (l’amor cortese o stilnovista, puro e sublime) e la realtà (l’amore passionale), tentazione che gradualmente e inavvertitamente può scaturire dall’amore cortese (“amor che a nullo amato amar perdona mi prese del costui piacer sì forte che, come vedi, ancor non mi abbandona”), come per Paolo e Francesca, per i quali il Poeta esprime una straziante complicità al punto da svenire e cadere per terra alla fine del canto (“...e caddi come corpo morto cade”).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Dante con il Canto V dell’Inferno rappresenta una delle poche fonti storiche sulla vicenda di Paolo e Francesca. Dante li immortala infatti nella Divina Commedia mettendoli nel cerchio dei lussuriosi dai quali si distaccano per parlare con Dante e Virgilio come “quali colombe dal disio chiamate”, che si alzano insieme per volare al nido.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Nel 1275 Guido Minore da Polenta, signore di Ravenna e Cervia </a:t>
            </a:r>
            <a:r>
              <a:rPr lang="it-IT" altLang="en-US"/>
              <a:t>(conosciuto personalmente da Dante a Ravenna)</a:t>
            </a:r>
            <a:r>
              <a:rPr lang="en-US"/>
              <a:t>, d’intesa con Mastin Vecchio “il Centenario” o Malatesta da Verucchio, capostipite della famiglia dei Malatesta o Malatesti (“Testa Dura”), signori di Rimini, si accordano per 2 matrimoni combinati fra i loro figli, per mettere fine alle lunghe contese fra le due famiglie e per suggellare l’aiuto che i Polenta avevano ricevuto a Ravenna dai Malatesta per sedare le lotte fra fazioni opposte. </a:t>
            </a:r>
          </a:p>
          <a:p>
            <a:r>
              <a:rPr lang="en-US"/>
              <a:t>Pertanto, Francesca da Polenta sarebbe andata in sposa a Giovanni Malatesta, molto più anziano di lei e conosciuto come Gianciotto o Gianni “Ciotto” cioè zoppo, deforme probabilmente per una ferita di guerra, mentre il fratello di Francesca, Bernardino da Polenta, avrebbe impalmato Maddalena Malatesta, sorella di Gianciotto.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A questo punto la vicenda perde le fonti storiche di prima mano, rimanendo solo i versi di Dante, che pure non aveva in simpatia i Malatesta perché avevano spesso cambiato bandiera passando dai ghibellini ai guelfi e viceversa, per motivi economici e di opportunità, ed un racconto con il quale Boccaccio fornisce ricchi particolari che sembrano riassumere i pettegolezzi dell’epoca.</a:t>
            </a:r>
          </a:p>
          <a:p>
            <a:r>
              <a:rPr lang="en-US"/>
              <a:t>La mancanza di fonti storiche attendibili è sicuramente legata al fatto che questo fatto di cronaca nera “di provincia” metteva in cattiva luce la famiglia dei Malatesta che detenevano il potere nella zona e pertanto avevano interesse a censurare tutte le voci riguardanti il fatto.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Secondo la tradizione boccaccesca (il “Comento alla Divina Comedia”), quindi, per evitare il rifiuto delle nozze da parte della fanciulla i due signori feudali tramarono un inganno ovvero organizzarono un matrimonio “per procura” presso la dimora di Francesca, inviando non già lo sposo promesso, Gianciotto, ma il fratello più giovane, Paolo soprannominato il bello, alla cui vista Francesca si innamorò subito. </a:t>
            </a:r>
          </a:p>
          <a:p>
            <a:r>
              <a:rPr lang="en-US"/>
              <a:t>Secondo questa tradizione, il giorno delle nozze la ragazza accettò lo sposo inconsapevole dell'inganno ma il mattino seguente quando scoprì che suo marito era in realtà Giovanni si disperò per diversi giorni.</a:t>
            </a:r>
          </a:p>
          <a:p>
            <a:r>
              <a:rPr lang="en-US"/>
              <a:t>Col passare del tempo Francesca si rassegnò al suo destino e successivamente ebbe una figlia che chiamò Concordia e un figlio Francesco che però morì subito. Suo marito Gianciotto negli stessi anni si distingueva valorosamente nei fatti di arme e di politica, venendo chiamato a svolgere funzioni di podestà a Forlì, Pesaro, Rimini e Faenza.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Nel frattempo Paolo si era distinto valorosamente nelle lotte fra guelfi e ghibellini in numerose signorie italiane, al punto che Papa Bonifacio VIII lo aveva fatto nominare Capitano del Popolo presso la Signoria di Firenze nel 1282 -83. </a:t>
            </a:r>
          </a:p>
          <a:p>
            <a:r>
              <a:rPr lang="en-US"/>
              <a:t>Rientrato a Ghiggiolo da Firenze, Paolo inizio a frequentare la dimora di Francesca, probabilmente il castello di Gradara, sull’appennino forlivese.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Qui, secondo Dante, la lettura innocente di un testo “cortese” quale era “Lancillotto e Ginevra” aprì progressivamente i loro cuori alla passione.</a:t>
            </a:r>
          </a:p>
          <a:p>
            <a:r>
              <a:rPr lang="en-US"/>
              <a:t>Qualcuno, secondo la tradizione Malatestino dall’Occhio, fratello maggiore di Gianciotto, così chiamato perché era orbo ma, secondo D’Annunzio (la “Francesca da Rimini”), “dall’uno ci vedeva fin troppo bene”, oppure un servo traditore, vedendoli insieme avvisò Gianciotto. Correva probabilmente l’anno 1284.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Questi fece finta di partire per uno dei suoi viaggi a Pesaro ma rientrò nella dimora tramite un passaggio segreto e vedendo i due amanti mentre – secondo Dante - si scambiavano il bacio fatale leggendo un eguale atto fra Lancillotto e Ginevra – ma probabilmente erano già da tempo divenuti amanti carnali, altrimenti la furia di Gianciotto non sarebbe stata spiegabile,  accecato dalla gelosia, irruppe nella stanza ed estrasse la spada per uccidere i due giovani.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a:t>Secondo la tradizione (Boccaccio) Paolo avrebbe tentato la fuga attraverso una botola nella stanza, ma il suo vestito impigliandosi in un chiodo lo avrebbe trattenuto permettendo a Gianciotto di alzare un fendente con la spada che avrebbe colpito prima Francesca, scattata a pararsi davanti a Paolo per proteggerlo.</a:t>
            </a:r>
          </a:p>
          <a:p>
            <a:r>
              <a:rPr lang="en-US"/>
              <a:t>Gianciotto dopo un canonico anno di lutto si risposò con Ginevra  di Tebaldello dei Zambrasi, dalla quale ebbe 5 figli, dopo aver provveduto a rinchiudere Concordia, figlia di primo letto, in convento.</a:t>
            </a:r>
          </a:p>
          <a:p>
            <a:r>
              <a:rPr lang="en-US"/>
              <a:t>Paolo, sposato da giovane con la quindicenne Orabile Beatrice di Ghiggiolo, anche lui per motivi politici dato che i Ghiggiolo, prima antagonisti dei Malatesta, non avevano più eredi maschi, lasciò 2 figli che furono uccisi per vendetta dai figli di Gianciotto.</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DE934FF-F4E1-47C5-9CA5-30A81DDE2BE4}" type="datetimeFigureOut">
              <a:rPr lang="en-US" smtClean="0"/>
              <a:t>6/24/2017</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3561BA9-CDCF-4958-B8AB-66F3BF063E13}" type="slidenum">
              <a:rPr lang="en-US" smtClean="0"/>
              <a:t>‹N›</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‹N›</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‹N›</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‹N›</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‹N›</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‹N›</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t>6/24/2017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‹N›</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‹N›</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‹N›</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‹N›</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‹N›</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FDE934FF-F4E1-47C5-9CA5-30A81DDE2BE4}" type="datetimeFigureOut">
              <a:rPr lang="en-US" smtClean="0"/>
              <a:t>6/24/2017</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3561BA9-CDCF-4958-B8AB-66F3BF063E13}"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8963"/>
            <a:ext cx="9144000" cy="2387600"/>
          </a:xfrm>
        </p:spPr>
        <p:txBody>
          <a:bodyPr>
            <a:normAutofit/>
          </a:bodyPr>
          <a:lstStyle/>
          <a:p>
            <a:r>
              <a:rPr lang="it-IT" altLang="en-US"/>
              <a:t>PAOLO e FRANCESCA</a:t>
            </a:r>
          </a:p>
        </p:txBody>
      </p:sp>
      <p:sp>
        <p:nvSpPr>
          <p:cNvPr id="3" name="Subtitle 2"/>
          <p:cNvSpPr>
            <a:spLocks noGrp="1"/>
          </p:cNvSpPr>
          <p:nvPr>
            <p:ph type="subTitle" idx="1"/>
          </p:nvPr>
        </p:nvSpPr>
        <p:spPr>
          <a:xfrm>
            <a:off x="1430655" y="2976880"/>
            <a:ext cx="9144000" cy="479425"/>
          </a:xfrm>
        </p:spPr>
        <p:txBody>
          <a:bodyPr/>
          <a:lstStyle/>
          <a:p>
            <a:r>
              <a:rPr lang="it-IT" altLang="en-US"/>
              <a:t>Tradizione e Storia</a:t>
            </a:r>
          </a:p>
        </p:txBody>
      </p:sp>
      <p:sp>
        <p:nvSpPr>
          <p:cNvPr id="4" name="Text Box 3"/>
          <p:cNvSpPr txBox="1"/>
          <p:nvPr/>
        </p:nvSpPr>
        <p:spPr>
          <a:xfrm>
            <a:off x="3926205" y="4015740"/>
            <a:ext cx="4340225" cy="1465580"/>
          </a:xfrm>
          <a:prstGeom prst="rect">
            <a:avLst/>
          </a:prstGeom>
          <a:noFill/>
        </p:spPr>
        <p:txBody>
          <a:bodyPr wrap="square" rtlCol="0">
            <a:spAutoFit/>
          </a:bodyPr>
          <a:lstStyle/>
          <a:p>
            <a:pPr algn="ctr"/>
            <a:r>
              <a:rPr lang="it-IT" altLang="en-US"/>
              <a:t>Massimo La Gioia</a:t>
            </a:r>
          </a:p>
          <a:p>
            <a:pPr algn="ctr"/>
            <a:r>
              <a:rPr lang="it-IT" altLang="en-US"/>
              <a:t>II A</a:t>
            </a:r>
          </a:p>
          <a:p>
            <a:pPr algn="ctr"/>
            <a:r>
              <a:rPr lang="it-IT" altLang="en-US"/>
              <a:t>Scuola Media Bramante </a:t>
            </a:r>
          </a:p>
          <a:p>
            <a:pPr algn="ctr"/>
            <a:r>
              <a:rPr lang="it-IT" altLang="en-US"/>
              <a:t>Roma</a:t>
            </a:r>
          </a:p>
          <a:p>
            <a:pPr algn="ctr"/>
            <a:endParaRPr lang="it-IT" altLang="en-US"/>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ltLang="en-US">
                <a:sym typeface="+mn-ea"/>
              </a:rPr>
              <a:t>La vicenda nella tradizione “fiorentina” da Dante a Boccaccio e in D'Annunzio</a:t>
            </a:r>
            <a:endParaRPr lang="en-US"/>
          </a:p>
        </p:txBody>
      </p:sp>
      <p:sp>
        <p:nvSpPr>
          <p:cNvPr id="3" name="Content Placeholder 2"/>
          <p:cNvSpPr>
            <a:spLocks noGrp="1"/>
          </p:cNvSpPr>
          <p:nvPr>
            <p:ph sz="half" idx="1"/>
          </p:nvPr>
        </p:nvSpPr>
        <p:spPr>
          <a:xfrm>
            <a:off x="883285" y="1312545"/>
            <a:ext cx="6073140" cy="4864735"/>
          </a:xfrm>
        </p:spPr>
        <p:txBody>
          <a:bodyPr>
            <a:normAutofit fontScale="90000" lnSpcReduction="20000"/>
          </a:bodyPr>
          <a:lstStyle/>
          <a:p>
            <a:pPr marL="0" indent="0">
              <a:buNone/>
            </a:pPr>
            <a:r>
              <a:rPr lang="it-IT" altLang="en-US" sz="3200" i="1"/>
              <a:t>Dante, Boccaccio e D'Annunzio</a:t>
            </a:r>
          </a:p>
          <a:p>
            <a:pPr marL="0" indent="0">
              <a:buNone/>
            </a:pPr>
            <a:endParaRPr lang="it-IT" altLang="en-US" sz="3200" i="1"/>
          </a:p>
          <a:p>
            <a:pPr marL="457200" indent="-457200"/>
            <a:r>
              <a:rPr lang="it-IT" altLang="en-US" sz="2800"/>
              <a:t>Gianciotto sorprende Paolo e Francesca nel momento di un semplice bacio ? (o Paolo è colto mentre, impigliato in una botola, cerca di scappare) e accecato dalla gelosia trafigge con la spada entrambi gli amanti</a:t>
            </a:r>
          </a:p>
          <a:p>
            <a:pPr marL="457200" indent="-457200"/>
            <a:r>
              <a:rPr lang="it-IT" altLang="en-US" sz="2800"/>
              <a:t>Gianciotto si risposa nel 1286 con Ginevra di Tebaldello dei Zambrasi da cui ha 5 figli e rinchiude la figlia Concordia in convento</a:t>
            </a:r>
          </a:p>
        </p:txBody>
      </p:sp>
      <p:pic>
        <p:nvPicPr>
          <p:cNvPr id="5" name="Content Placeholder 4" descr="Inf._06_Joseph_Anton_Koch,_Paolo_e_Francesca_sorpresi_da_Gianciotto,_1805-10c."/>
          <p:cNvPicPr>
            <a:picLocks noGrp="1" noChangeAspect="1"/>
          </p:cNvPicPr>
          <p:nvPr>
            <p:ph sz="half" idx="2"/>
          </p:nvPr>
        </p:nvPicPr>
        <p:blipFill>
          <a:blip r:embed="rId3"/>
          <a:stretch>
            <a:fillRect/>
          </a:stretch>
        </p:blipFill>
        <p:spPr>
          <a:xfrm>
            <a:off x="7413625" y="2520315"/>
            <a:ext cx="4196080" cy="330263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3"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2" end="2"/>
                                            </p:txEl>
                                          </p:spTgt>
                                        </p:tgtEl>
                                        <p:attrNameLst>
                                          <p:attrName>fill.type</p:attrName>
                                        </p:attrNameLst>
                                      </p:cBhvr>
                                      <p:to>
                                        <p:strVal val="solid"/>
                                      </p:to>
                                    </p:set>
                                  </p:childTnLst>
                                </p:cTn>
                              </p:par>
                            </p:childTnLst>
                          </p:cTn>
                        </p:par>
                        <p:par>
                          <p:cTn id="16" fill="hold">
                            <p:stCondLst>
                              <p:cond delay="9439"/>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9"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3" end="3"/>
                                            </p:txEl>
                                          </p:spTgt>
                                        </p:tgtEl>
                                        <p:attrNameLst>
                                          <p:attrName>fill.type</p:attrName>
                                        </p:attrNameLst>
                                      </p:cBhvr>
                                      <p:to>
                                        <p:strVal val="solid"/>
                                      </p:to>
                                    </p:set>
                                  </p:childTnLst>
                                </p:cTn>
                              </p:par>
                              <p:par>
                                <p:cTn id="22" presetID="2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edg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ltLang="en-US">
                <a:sym typeface="+mn-ea"/>
              </a:rPr>
              <a:t>Alternative ipotesi storiche </a:t>
            </a:r>
            <a:r>
              <a:rPr lang="it-IT" altLang="en-US"/>
              <a:t/>
            </a:r>
            <a:br>
              <a:rPr lang="it-IT" altLang="en-US"/>
            </a:br>
            <a:endParaRPr lang="en-US"/>
          </a:p>
        </p:txBody>
      </p:sp>
      <p:sp>
        <p:nvSpPr>
          <p:cNvPr id="3" name="Content Placeholder 2"/>
          <p:cNvSpPr>
            <a:spLocks noGrp="1"/>
          </p:cNvSpPr>
          <p:nvPr>
            <p:ph sz="half" idx="1"/>
          </p:nvPr>
        </p:nvSpPr>
        <p:spPr>
          <a:xfrm>
            <a:off x="608965" y="676910"/>
            <a:ext cx="6821805" cy="5817235"/>
          </a:xfrm>
        </p:spPr>
        <p:txBody>
          <a:bodyPr>
            <a:normAutofit fontScale="80000"/>
          </a:bodyPr>
          <a:lstStyle/>
          <a:p>
            <a:r>
              <a:rPr lang="it-IT" altLang="en-US"/>
              <a:t>Incongruenze nei racconti: </a:t>
            </a:r>
            <a:r>
              <a:rPr lang="it-IT" altLang="en-US" b="1" i="1"/>
              <a:t>Francesca da Polenta sapeva bene sin dal suo incontro pre-matrimoniale che Paolo era sposato </a:t>
            </a:r>
            <a:r>
              <a:rPr lang="it-IT" altLang="en-US"/>
              <a:t>(per motivi politici) con la quindicenne Orabile Beatrice di Ghiggiolo</a:t>
            </a:r>
          </a:p>
          <a:p>
            <a:endParaRPr lang="it-IT" altLang="en-US"/>
          </a:p>
          <a:p>
            <a:r>
              <a:rPr lang="it-IT" altLang="en-US"/>
              <a:t>La vera molla del doppio omicidio da parte di Gianciotto?: </a:t>
            </a:r>
          </a:p>
          <a:p>
            <a:pPr lvl="1"/>
            <a:r>
              <a:rPr lang="it-IT" altLang="en-US" sz="2800" b="1" i="1"/>
              <a:t>invidia</a:t>
            </a:r>
            <a:r>
              <a:rPr lang="it-IT" altLang="en-US" sz="2800"/>
              <a:t> e voglia di liberarsi </a:t>
            </a:r>
            <a:r>
              <a:rPr lang="it-IT" altLang="en-US" sz="2800" b="1" i="1"/>
              <a:t>di un fratello scomodo </a:t>
            </a:r>
            <a:r>
              <a:rPr lang="it-IT" altLang="en-US" sz="2800"/>
              <a:t>e molto famoso; </a:t>
            </a:r>
          </a:p>
          <a:p>
            <a:pPr lvl="1"/>
            <a:r>
              <a:rPr lang="it-IT" altLang="en-US" sz="2800" b="1" i="1"/>
              <a:t>insofferenza per una moglie</a:t>
            </a:r>
            <a:r>
              <a:rPr lang="it-IT" altLang="en-US" sz="2800"/>
              <a:t> che sin dall'inizio non lo aveva gradito</a:t>
            </a:r>
          </a:p>
          <a:p>
            <a:pPr marL="457200" lvl="1" indent="0">
              <a:buNone/>
            </a:pPr>
            <a:r>
              <a:rPr lang="it-IT" altLang="en-US" sz="2800"/>
              <a:t>Due piccioni con una fava, con la scusa della gelosia!</a:t>
            </a:r>
          </a:p>
        </p:txBody>
      </p:sp>
      <p:pic>
        <p:nvPicPr>
          <p:cNvPr id="5" name="Content Placeholder 4" descr="1024px-Inf._06_Alexandre_Cabanel,_Morte_di_Francesca_da_Rimini_e_di_Paolo_Malatesta,_1870"/>
          <p:cNvPicPr>
            <a:picLocks noGrp="1" noChangeAspect="1"/>
          </p:cNvPicPr>
          <p:nvPr>
            <p:ph sz="half" idx="2"/>
          </p:nvPr>
        </p:nvPicPr>
        <p:blipFill>
          <a:blip r:embed="rId3"/>
          <a:stretch>
            <a:fillRect/>
          </a:stretch>
        </p:blipFill>
        <p:spPr>
          <a:xfrm>
            <a:off x="7555230" y="2181225"/>
            <a:ext cx="4205605" cy="2969260"/>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7639"/>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3"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2" end="2"/>
                                            </p:txEl>
                                          </p:spTgt>
                                        </p:tgtEl>
                                        <p:attrNameLst>
                                          <p:attrName>fill.type</p:attrName>
                                        </p:attrNameLst>
                                      </p:cBhvr>
                                      <p:to>
                                        <p:strVal val="solid"/>
                                      </p:to>
                                    </p:set>
                                  </p:childTnLst>
                                </p:cTn>
                              </p:par>
                            </p:childTnLst>
                          </p:cTn>
                        </p:par>
                        <p:par>
                          <p:cTn id="16" fill="hold">
                            <p:stCondLst>
                              <p:cond delay="10039"/>
                            </p:stCondLst>
                            <p:childTnLst>
                              <p:par>
                                <p:cTn id="17" presetID="55"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par>
                                <p:cTn id="22" presetID="2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edge">
                                      <p:cBhvr>
                                        <p:cTn id="24" dur="2000"/>
                                        <p:tgtEl>
                                          <p:spTgt spid="5"/>
                                        </p:tgtEl>
                                      </p:cBhvr>
                                    </p:animEffect>
                                  </p:childTnLst>
                                </p:cTn>
                              </p:par>
                            </p:childTnLst>
                          </p:cTn>
                        </p:par>
                        <p:par>
                          <p:cTn id="25" fill="hold">
                            <p:stCondLst>
                              <p:cond delay="11039"/>
                            </p:stCondLst>
                            <p:childTnLst>
                              <p:par>
                                <p:cTn id="26" presetID="55"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par>
                          <p:cTn id="31" fill="hold">
                            <p:stCondLst>
                              <p:cond delay="12039"/>
                            </p:stCondLst>
                            <p:childTnLst>
                              <p:par>
                                <p:cTn id="32" presetID="27" presetClass="entr" presetSubtype="0" fill="hold" nodeType="afterEffect">
                                  <p:stCondLst>
                                    <p:cond delay="0"/>
                                  </p:stCondLst>
                                  <p:iterate type="lt">
                                    <p:tmPct val="50000"/>
                                  </p:iterate>
                                  <p:childTnLst>
                                    <p:set>
                                      <p:cBhvr>
                                        <p:cTn id="33"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4"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6"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ltLang="en-US">
                <a:sym typeface="+mn-ea"/>
              </a:rPr>
              <a:t/>
            </a:r>
            <a:br>
              <a:rPr lang="it-IT" altLang="en-US">
                <a:sym typeface="+mn-ea"/>
              </a:rPr>
            </a:br>
            <a:r>
              <a:rPr lang="it-IT" altLang="en-US">
                <a:sym typeface="+mn-ea"/>
              </a:rPr>
              <a:t>Significati in Dante</a:t>
            </a:r>
            <a:r>
              <a:rPr lang="it-IT" altLang="en-US"/>
              <a:t/>
            </a:r>
            <a:br>
              <a:rPr lang="it-IT" altLang="en-US"/>
            </a:br>
            <a:r>
              <a:rPr lang="it-IT" altLang="en-US"/>
              <a:t/>
            </a:r>
            <a:br>
              <a:rPr lang="it-IT" altLang="en-US"/>
            </a:br>
            <a:endParaRPr lang="en-US"/>
          </a:p>
        </p:txBody>
      </p:sp>
      <p:sp>
        <p:nvSpPr>
          <p:cNvPr id="3" name="Content Placeholder 2"/>
          <p:cNvSpPr>
            <a:spLocks noGrp="1"/>
          </p:cNvSpPr>
          <p:nvPr>
            <p:ph sz="half" idx="1"/>
          </p:nvPr>
        </p:nvSpPr>
        <p:spPr>
          <a:xfrm>
            <a:off x="655320" y="676910"/>
            <a:ext cx="7541895" cy="6142990"/>
          </a:xfrm>
        </p:spPr>
        <p:txBody>
          <a:bodyPr>
            <a:normAutofit fontScale="70000"/>
          </a:bodyPr>
          <a:lstStyle/>
          <a:p>
            <a:r>
              <a:rPr lang="it-IT" altLang="en-US"/>
              <a:t>avversione per i Malatesta: </a:t>
            </a:r>
            <a:r>
              <a:rPr lang="it-IT" altLang="en-US" b="1"/>
              <a:t>Gianciotto destinato alla “Caina”</a:t>
            </a:r>
          </a:p>
          <a:p>
            <a:r>
              <a:rPr lang="it-IT" altLang="en-US" b="1"/>
              <a:t>simpatia per Paolo e Francesca</a:t>
            </a:r>
          </a:p>
          <a:p>
            <a:r>
              <a:rPr lang="it-IT" altLang="en-US"/>
              <a:t>Canto V dell'Inferno rappresenta la </a:t>
            </a:r>
            <a:r>
              <a:rPr lang="it-IT" altLang="en-US" b="1"/>
              <a:t>contraddizione fra</a:t>
            </a:r>
            <a:r>
              <a:rPr lang="it-IT" altLang="en-US"/>
              <a:t> l'</a:t>
            </a:r>
            <a:r>
              <a:rPr lang="it-IT" altLang="en-US" b="1" i="1"/>
              <a:t>ideale </a:t>
            </a:r>
            <a:r>
              <a:rPr lang="it-IT" altLang="en-US"/>
              <a:t>(Amor cortese o stilnovista, puro e sublime) e la </a:t>
            </a:r>
            <a:r>
              <a:rPr lang="it-IT" altLang="en-US" b="1" i="1"/>
              <a:t>realtà </a:t>
            </a:r>
            <a:r>
              <a:rPr lang="it-IT" altLang="en-US"/>
              <a:t>(l'amore passionale), che può inavvertitamente originare dal primo sino a indurre al peccato (“</a:t>
            </a:r>
            <a:r>
              <a:rPr lang="en-US" i="1">
                <a:sym typeface="+mn-ea"/>
              </a:rPr>
              <a:t>amor che a nullo amato amar perdona </a:t>
            </a:r>
            <a:r>
              <a:rPr lang="en-US" b="1" i="1">
                <a:sym typeface="+mn-ea"/>
              </a:rPr>
              <a:t>mi prese del costui piacer sì forte che, come vedi, ancor non mi abbandona</a:t>
            </a:r>
            <a:r>
              <a:rPr lang="en-US">
                <a:sym typeface="+mn-ea"/>
              </a:rPr>
              <a:t>”</a:t>
            </a:r>
            <a:r>
              <a:rPr lang="it-IT" altLang="en-US">
                <a:sym typeface="+mn-ea"/>
              </a:rPr>
              <a:t>), ma è comunque forte al punto da sopravvivere alle pene dell'Inferno</a:t>
            </a:r>
          </a:p>
          <a:p>
            <a:r>
              <a:rPr lang="it-IT" altLang="en-US" sz="2800"/>
              <a:t>Sommo Poeta esprime straziante </a:t>
            </a:r>
            <a:r>
              <a:rPr lang="it-IT" altLang="en-US" sz="2800" b="1"/>
              <a:t>complicità per gli amanti </a:t>
            </a:r>
            <a:r>
              <a:rPr lang="it-IT" altLang="en-US" sz="2800"/>
              <a:t>sino a svenire alla fine del canto (“</a:t>
            </a:r>
            <a:r>
              <a:rPr lang="en-US">
                <a:sym typeface="+mn-ea"/>
              </a:rPr>
              <a:t>...</a:t>
            </a:r>
            <a:r>
              <a:rPr lang="en-US" b="1" i="1">
                <a:sym typeface="+mn-ea"/>
              </a:rPr>
              <a:t>e caddi come corpo morto cade</a:t>
            </a:r>
            <a:r>
              <a:rPr lang="it-IT" altLang="en-US">
                <a:sym typeface="+mn-ea"/>
              </a:rPr>
              <a:t>”)</a:t>
            </a:r>
            <a:endParaRPr lang="it-IT" altLang="en-US" sz="2800">
              <a:sym typeface="+mn-ea"/>
            </a:endParaRPr>
          </a:p>
        </p:txBody>
      </p:sp>
      <p:pic>
        <p:nvPicPr>
          <p:cNvPr id="4" name="Content Placeholder 3" descr="Inf._06_John_Flaxman,_E_caddi_come_corpo_morto_cade_(Paolo_e_Francesca),_1802"/>
          <p:cNvPicPr>
            <a:picLocks noGrp="1" noChangeAspect="1"/>
          </p:cNvPicPr>
          <p:nvPr>
            <p:ph sz="half" idx="2"/>
          </p:nvPr>
        </p:nvPicPr>
        <p:blipFill>
          <a:blip r:embed="rId3"/>
          <a:stretch>
            <a:fillRect/>
          </a:stretch>
        </p:blipFill>
        <p:spPr>
          <a:xfrm>
            <a:off x="8410575" y="2589530"/>
            <a:ext cx="3429000" cy="2336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par>
                                <p:cTn id="28" presetID="2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edge">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6378575" cy="3923665"/>
          </a:xfrm>
        </p:spPr>
        <p:txBody>
          <a:bodyPr/>
          <a:lstStyle/>
          <a:p>
            <a:r>
              <a:rPr lang="it-IT" altLang="en-US" sz="8000"/>
              <a:t>THE END</a:t>
            </a:r>
          </a:p>
        </p:txBody>
      </p:sp>
      <p:sp>
        <p:nvSpPr>
          <p:cNvPr id="4" name="Content Placeholder 3"/>
          <p:cNvSpPr>
            <a:spLocks noGrp="1"/>
          </p:cNvSpPr>
          <p:nvPr>
            <p:ph sz="half" idx="2"/>
          </p:nvPr>
        </p:nvSpPr>
        <p:spPr>
          <a:xfrm>
            <a:off x="5169535" y="4114165"/>
            <a:ext cx="5384800" cy="1517015"/>
          </a:xfrm>
        </p:spPr>
        <p:txBody>
          <a:bodyPr/>
          <a:lstStyle/>
          <a:p>
            <a:endParaRPr lang="en-US"/>
          </a:p>
          <a:p>
            <a:pPr marL="0" indent="0">
              <a:buNone/>
            </a:pPr>
            <a:r>
              <a:rPr lang="it-IT" altLang="en-US">
                <a:latin typeface="Segoe Script" panose="030B0504020000000003" charset="0"/>
              </a:rPr>
              <a:t>Grazie per l'attenzione!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7"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en-US"/>
              <a:t>Agenda</a:t>
            </a:r>
          </a:p>
        </p:txBody>
      </p:sp>
      <p:sp>
        <p:nvSpPr>
          <p:cNvPr id="3" name="Content Placeholder 2"/>
          <p:cNvSpPr>
            <a:spLocks noGrp="1"/>
          </p:cNvSpPr>
          <p:nvPr>
            <p:ph idx="1"/>
          </p:nvPr>
        </p:nvSpPr>
        <p:spPr/>
        <p:txBody>
          <a:bodyPr/>
          <a:lstStyle/>
          <a:p>
            <a:r>
              <a:rPr lang="it-IT" altLang="en-US"/>
              <a:t>Dante e il V Canto dell'Inferno</a:t>
            </a:r>
          </a:p>
          <a:p>
            <a:r>
              <a:rPr lang="it-IT" altLang="en-US"/>
              <a:t>Inquadramento storico</a:t>
            </a:r>
          </a:p>
          <a:p>
            <a:r>
              <a:rPr lang="it-IT" altLang="en-US"/>
              <a:t>Mancanza di fonti attendibili</a:t>
            </a:r>
          </a:p>
          <a:p>
            <a:r>
              <a:rPr lang="it-IT" altLang="en-US"/>
              <a:t>La vicenda nella tradizione “fiorentina” da Dante a Boccaccio e in D'Annunzio</a:t>
            </a:r>
          </a:p>
          <a:p>
            <a:r>
              <a:rPr lang="it-IT" altLang="en-US"/>
              <a:t>Alternative ipotesi storiche </a:t>
            </a:r>
          </a:p>
          <a:p>
            <a:r>
              <a:rPr lang="it-IT" altLang="en-US"/>
              <a:t>Significati in Dante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1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100"/>
                                        <p:tgtEl>
                                          <p:spTgt spid="3">
                                            <p:txEl>
                                              <p:pRg st="0" end="0"/>
                                            </p:txEl>
                                          </p:spTgt>
                                        </p:tgtEl>
                                        <p:attrNameLst>
                                          <p:attrName>fill.type</p:attrName>
                                        </p:attrNameLst>
                                      </p:cBhvr>
                                      <p:to>
                                        <p:strVal val="solid"/>
                                      </p:to>
                                    </p:set>
                                  </p:childTnLst>
                                </p:cTn>
                              </p:par>
                            </p:childTnLst>
                          </p:cTn>
                        </p:par>
                        <p:par>
                          <p:cTn id="10" fill="hold">
                            <p:stCondLst>
                              <p:cond delay="16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24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par>
                          <p:cTn id="22" fill="hold">
                            <p:stCondLst>
                              <p:cond delay="3679"/>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3" end="3"/>
                                            </p:txEl>
                                          </p:spTgt>
                                        </p:tgtEl>
                                        <p:attrNameLst>
                                          <p:attrName>fill.type</p:attrName>
                                        </p:attrNameLst>
                                      </p:cBhvr>
                                      <p:to>
                                        <p:strVal val="solid"/>
                                      </p:to>
                                    </p:set>
                                  </p:childTnLst>
                                </p:cTn>
                              </p:par>
                            </p:childTnLst>
                          </p:cTn>
                        </p:par>
                        <p:par>
                          <p:cTn id="28" fill="hold">
                            <p:stCondLst>
                              <p:cond delay="6799"/>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4" end="4"/>
                                            </p:txEl>
                                          </p:spTgt>
                                        </p:tgtEl>
                                        <p:attrNameLst>
                                          <p:attrName>fill.type</p:attrName>
                                        </p:attrNameLst>
                                      </p:cBhvr>
                                      <p:to>
                                        <p:strVal val="solid"/>
                                      </p:to>
                                    </p:set>
                                  </p:childTnLst>
                                </p:cTn>
                              </p:par>
                            </p:childTnLst>
                          </p:cTn>
                        </p:par>
                        <p:par>
                          <p:cTn id="34" fill="hold">
                            <p:stCondLst>
                              <p:cond delay="7999"/>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7"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040" y="1130300"/>
            <a:ext cx="9037955" cy="687070"/>
          </a:xfrm>
        </p:spPr>
        <p:txBody>
          <a:bodyPr>
            <a:normAutofit/>
          </a:bodyPr>
          <a:lstStyle/>
          <a:p>
            <a:r>
              <a:rPr lang="it-IT" altLang="en-US"/>
              <a:t>“</a:t>
            </a:r>
            <a:r>
              <a:rPr lang="it-IT" altLang="en-US" i="1"/>
              <a:t>Quali colombe dal disio chiamate...</a:t>
            </a:r>
            <a:r>
              <a:rPr lang="it-IT" altLang="en-US"/>
              <a:t>”</a:t>
            </a:r>
          </a:p>
        </p:txBody>
      </p:sp>
      <p:sp>
        <p:nvSpPr>
          <p:cNvPr id="3" name="Content Placeholder 2"/>
          <p:cNvSpPr>
            <a:spLocks noGrp="1"/>
          </p:cNvSpPr>
          <p:nvPr>
            <p:ph sz="half" idx="1"/>
          </p:nvPr>
        </p:nvSpPr>
        <p:spPr>
          <a:xfrm>
            <a:off x="838200" y="2407285"/>
            <a:ext cx="5181600" cy="3745865"/>
          </a:xfrm>
        </p:spPr>
        <p:txBody>
          <a:bodyPr>
            <a:normAutofit/>
          </a:bodyPr>
          <a:lstStyle/>
          <a:p>
            <a:pPr marL="342900" indent="-342900"/>
            <a:r>
              <a:rPr lang="it-IT" altLang="en-US" sz="2400"/>
              <a:t>Dante </a:t>
            </a:r>
          </a:p>
          <a:p>
            <a:pPr marL="342900" indent="-342900"/>
            <a:r>
              <a:rPr lang="it-IT" altLang="en-US" sz="2400"/>
              <a:t>Divina Commedia</a:t>
            </a:r>
          </a:p>
          <a:p>
            <a:pPr marL="342900" indent="-342900"/>
            <a:r>
              <a:rPr lang="it-IT" altLang="en-US" sz="2400"/>
              <a:t>Inferno</a:t>
            </a:r>
          </a:p>
          <a:p>
            <a:pPr marL="342900" indent="-342900"/>
            <a:r>
              <a:rPr lang="it-IT" altLang="en-US" sz="2400"/>
              <a:t>Canto V, Cerchio dei Lussuriosi </a:t>
            </a:r>
          </a:p>
          <a:p>
            <a:pPr marL="342900" indent="-342900">
              <a:buNone/>
            </a:pPr>
            <a:endParaRPr lang="it-IT" altLang="en-US" sz="2400"/>
          </a:p>
          <a:p>
            <a:pPr marL="0" indent="0">
              <a:buNone/>
            </a:pPr>
            <a:r>
              <a:rPr lang="it-IT" altLang="en-US"/>
              <a:t>......</a:t>
            </a:r>
            <a:r>
              <a:rPr lang="it-IT" altLang="en-US" b="1" i="1"/>
              <a:t>una delle poche fonti sulla vicenda</a:t>
            </a:r>
          </a:p>
        </p:txBody>
      </p:sp>
      <p:pic>
        <p:nvPicPr>
          <p:cNvPr id="4" name="Content Placeholder 3" descr="01_Illustrazione_di_G._Dor colombe al dsio"/>
          <p:cNvPicPr>
            <a:picLocks noGrp="1" noChangeAspect="1"/>
          </p:cNvPicPr>
          <p:nvPr>
            <p:ph sz="half" idx="2"/>
          </p:nvPr>
        </p:nvPicPr>
        <p:blipFill>
          <a:blip r:embed="rId3"/>
          <a:stretch>
            <a:fillRect/>
          </a:stretch>
        </p:blipFill>
        <p:spPr>
          <a:xfrm>
            <a:off x="6222365" y="2019935"/>
            <a:ext cx="5080000" cy="3962400"/>
          </a:xfrm>
          <a:prstGeom prst="rect">
            <a:avLst/>
          </a:prstGeom>
        </p:spPr>
      </p:pic>
      <p:sp>
        <p:nvSpPr>
          <p:cNvPr id="5" name="Text Box 4"/>
          <p:cNvSpPr txBox="1"/>
          <p:nvPr/>
        </p:nvSpPr>
        <p:spPr>
          <a:xfrm>
            <a:off x="838200" y="287655"/>
            <a:ext cx="7710170" cy="640080"/>
          </a:xfrm>
          <a:prstGeom prst="rect">
            <a:avLst/>
          </a:prstGeom>
          <a:noFill/>
        </p:spPr>
        <p:txBody>
          <a:bodyPr wrap="square" rtlCol="0">
            <a:spAutoFit/>
          </a:bodyPr>
          <a:lstStyle/>
          <a:p>
            <a:r>
              <a:rPr lang="it-IT" altLang="en-US" sz="3600" b="1">
                <a:latin typeface="+mj-lt"/>
                <a:ea typeface="+mj-ea"/>
                <a:cs typeface="+mj-cs"/>
                <a:sym typeface="+mn-ea"/>
              </a:rPr>
              <a:t>Paolo e Francesca</a:t>
            </a: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7"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2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par>
                          <p:cTn id="14" fill="hold">
                            <p:stCondLst>
                              <p:cond delay="4599"/>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xEl>
                                              <p:pRg st="0" end="0"/>
                                            </p:txEl>
                                          </p:spTgt>
                                        </p:tgtEl>
                                      </p:cBhvr>
                                    </p:animEffect>
                                  </p:childTnLst>
                                </p:cTn>
                              </p:par>
                              <p:par>
                                <p:cTn id="22" presetID="41" presetClass="entr" presetSubtype="0" fill="hold" nodeType="with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1" end="1"/>
                                            </p:txEl>
                                          </p:spTgt>
                                        </p:tgtEl>
                                      </p:cBhvr>
                                    </p:animEffect>
                                  </p:childTnLst>
                                </p:cTn>
                              </p:par>
                              <p:par>
                                <p:cTn id="29" presetID="41" presetClass="entr" presetSubtype="0" fill="hold" nodeType="with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par>
                                <p:cTn id="36" presetID="41" presetClass="entr" presetSubtype="0" fill="hold" nodeType="withEffect">
                                  <p:stCondLst>
                                    <p:cond delay="0"/>
                                  </p:stCondLst>
                                  <p:iterate type="lt">
                                    <p:tmPct val="10000"/>
                                  </p:iterate>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0"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3">
                                            <p:txEl>
                                              <p:pRg st="3" end="3"/>
                                            </p:txEl>
                                          </p:spTgt>
                                        </p:tgtEl>
                                      </p:cBhvr>
                                    </p:animEffect>
                                  </p:childTnLst>
                                </p:cTn>
                              </p:par>
                            </p:childTnLst>
                          </p:cTn>
                        </p:par>
                        <p:par>
                          <p:cTn id="43" fill="hold">
                            <p:stCondLst>
                              <p:cond delay="6649"/>
                            </p:stCondLst>
                            <p:childTnLst>
                              <p:par>
                                <p:cTn id="44" presetID="38" presetClass="entr" presetSubtype="0" accel="50000" fill="hold" nodeType="afterEffect">
                                  <p:stCondLst>
                                    <p:cond delay="0"/>
                                  </p:stCondLst>
                                  <p:iterate type="lt">
                                    <p:tmPct val="50000"/>
                                  </p:iterate>
                                  <p:childTnLst>
                                    <p:set>
                                      <p:cBhvr>
                                        <p:cTn id="45" dur="1" fill="hold">
                                          <p:stCondLst>
                                            <p:cond delay="0"/>
                                          </p:stCondLst>
                                        </p:cTn>
                                        <p:tgtEl>
                                          <p:spTgt spid="3">
                                            <p:txEl>
                                              <p:pRg st="5" end="5"/>
                                            </p:txEl>
                                          </p:spTgt>
                                        </p:tgtEl>
                                        <p:attrNameLst>
                                          <p:attrName>style.visibility</p:attrName>
                                        </p:attrNameLst>
                                      </p:cBhvr>
                                      <p:to>
                                        <p:strVal val="visible"/>
                                      </p:to>
                                    </p:set>
                                    <p:set>
                                      <p:cBhvr>
                                        <p:cTn id="46" dur="228" fill="hold">
                                          <p:stCondLst>
                                            <p:cond delay="0"/>
                                          </p:stCondLst>
                                        </p:cTn>
                                        <p:tgtEl>
                                          <p:spTgt spid="3">
                                            <p:txEl>
                                              <p:pRg st="5" end="5"/>
                                            </p:txEl>
                                          </p:spTgt>
                                        </p:tgtEl>
                                        <p:attrNameLst>
                                          <p:attrName>style.rotation</p:attrName>
                                        </p:attrNameLst>
                                      </p:cBhvr>
                                      <p:to>
                                        <p:strVal val="-45.0"/>
                                      </p:to>
                                    </p:set>
                                    <p:anim calcmode="lin" valueType="num">
                                      <p:cBhvr>
                                        <p:cTn id="47" dur="228" fill="hold">
                                          <p:stCondLst>
                                            <p:cond delay="228"/>
                                          </p:stCondLst>
                                        </p:cTn>
                                        <p:tgtEl>
                                          <p:spTgt spid="3">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48" dur="228" fill="hold">
                                          <p:stCondLst>
                                            <p:cond delay="0"/>
                                          </p:stCondLst>
                                        </p:cTn>
                                        <p:tgtEl>
                                          <p:spTgt spid="3">
                                            <p:txEl>
                                              <p:pRg st="5" end="5"/>
                                            </p:txEl>
                                          </p:spTgt>
                                        </p:tgtEl>
                                        <p:attrNameLst>
                                          <p:attrName>ppt_y</p:attrName>
                                        </p:attrNameLst>
                                      </p:cBhvr>
                                      <p:tavLst>
                                        <p:tav tm="0">
                                          <p:val>
                                            <p:strVal val="#ppt_y-1"/>
                                          </p:val>
                                        </p:tav>
                                        <p:tav tm="100000">
                                          <p:val>
                                            <p:strVal val="#ppt_y-(0.354*#ppt_w-0.172*#ppt_h)"/>
                                          </p:val>
                                        </p:tav>
                                      </p:tavLst>
                                    </p:anim>
                                    <p:anim calcmode="lin" valueType="num">
                                      <p:cBhvr>
                                        <p:cTn id="49" dur="78" decel="50000" autoRev="1" fill="hold">
                                          <p:stCondLst>
                                            <p:cond delay="228"/>
                                          </p:stCondLst>
                                        </p:cTn>
                                        <p:tgtEl>
                                          <p:spTgt spid="3">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0" dur="68" fill="hold">
                                          <p:stCondLst>
                                            <p:cond delay="432"/>
                                          </p:stCondLst>
                                        </p:cTn>
                                        <p:tgtEl>
                                          <p:spTgt spid="3">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P spid="2" grpId="6"/>
      <p:bldP spid="2" grpId="7"/>
      <p:bldP spid="2" grpId="8"/>
      <p:bldP spid="2" grpId="9"/>
      <p:bldP spid="2" grpId="10"/>
      <p:bldP spid="2" grpId="11"/>
      <p:bldP spid="2" grpId="12"/>
      <p:bldP spid="2" grpId="13"/>
      <p:bldP spid="2" grpId="14"/>
      <p:bldP spid="2" grpId="15"/>
      <p:bldP spid="2" grpId="16"/>
      <p:bldP spid="2" grpId="17"/>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en-US"/>
              <a:t>Inquadramento storico</a:t>
            </a:r>
          </a:p>
        </p:txBody>
      </p:sp>
      <p:sp>
        <p:nvSpPr>
          <p:cNvPr id="3" name="Content Placeholder 2"/>
          <p:cNvSpPr>
            <a:spLocks noGrp="1"/>
          </p:cNvSpPr>
          <p:nvPr>
            <p:ph sz="half" idx="1"/>
          </p:nvPr>
        </p:nvSpPr>
        <p:spPr>
          <a:xfrm>
            <a:off x="767080" y="1691005"/>
            <a:ext cx="10657840" cy="559435"/>
          </a:xfrm>
        </p:spPr>
        <p:txBody>
          <a:bodyPr/>
          <a:lstStyle/>
          <a:p>
            <a:pPr marL="0" indent="0" algn="ctr">
              <a:buNone/>
            </a:pPr>
            <a:r>
              <a:rPr lang="it-IT" altLang="en-US"/>
              <a:t> matrimoni di interesse per riappacificare 2 casate antagoniste:</a:t>
            </a:r>
          </a:p>
        </p:txBody>
      </p:sp>
      <p:pic>
        <p:nvPicPr>
          <p:cNvPr id="6" name="Picture 5" descr="Coa_fam_ITA_Da_Polenta"/>
          <p:cNvPicPr>
            <a:picLocks noChangeAspect="1"/>
          </p:cNvPicPr>
          <p:nvPr/>
        </p:nvPicPr>
        <p:blipFill>
          <a:blip r:embed="rId3"/>
          <a:stretch>
            <a:fillRect/>
          </a:stretch>
        </p:blipFill>
        <p:spPr>
          <a:xfrm>
            <a:off x="8743950" y="2728595"/>
            <a:ext cx="2040890" cy="2625725"/>
          </a:xfrm>
          <a:prstGeom prst="rect">
            <a:avLst/>
          </a:prstGeom>
        </p:spPr>
      </p:pic>
      <p:pic>
        <p:nvPicPr>
          <p:cNvPr id="8" name="Content Placeholder 7" descr="Malatesta"/>
          <p:cNvPicPr>
            <a:picLocks noGrp="1" noChangeAspect="1"/>
          </p:cNvPicPr>
          <p:nvPr>
            <p:ph sz="half" idx="2"/>
          </p:nvPr>
        </p:nvPicPr>
        <p:blipFill>
          <a:blip r:embed="rId4"/>
          <a:stretch>
            <a:fillRect/>
          </a:stretch>
        </p:blipFill>
        <p:spPr>
          <a:xfrm>
            <a:off x="2045335" y="2649220"/>
            <a:ext cx="2022475" cy="2507615"/>
          </a:xfrm>
          <a:prstGeom prst="rect">
            <a:avLst/>
          </a:prstGeom>
        </p:spPr>
      </p:pic>
      <p:sp>
        <p:nvSpPr>
          <p:cNvPr id="9" name="Text Box 8"/>
          <p:cNvSpPr txBox="1"/>
          <p:nvPr/>
        </p:nvSpPr>
        <p:spPr>
          <a:xfrm>
            <a:off x="1638935" y="5191760"/>
            <a:ext cx="2835275" cy="916940"/>
          </a:xfrm>
          <a:prstGeom prst="rect">
            <a:avLst/>
          </a:prstGeom>
          <a:noFill/>
        </p:spPr>
        <p:txBody>
          <a:bodyPr wrap="square" rtlCol="0">
            <a:spAutoFit/>
          </a:bodyPr>
          <a:lstStyle/>
          <a:p>
            <a:pPr algn="ctr"/>
            <a:r>
              <a:rPr lang="it-IT" altLang="en-US"/>
              <a:t>Malatesta o Malatesti</a:t>
            </a:r>
          </a:p>
          <a:p>
            <a:pPr algn="ctr"/>
            <a:r>
              <a:rPr lang="it-IT" altLang="en-US"/>
              <a:t>(“Testa Dura”)</a:t>
            </a:r>
          </a:p>
          <a:p>
            <a:pPr algn="ctr"/>
            <a:r>
              <a:rPr lang="it-IT" altLang="en-US" b="1"/>
              <a:t>Rimini</a:t>
            </a:r>
          </a:p>
        </p:txBody>
      </p:sp>
      <p:sp>
        <p:nvSpPr>
          <p:cNvPr id="10" name="Text Box 9"/>
          <p:cNvSpPr txBox="1"/>
          <p:nvPr/>
        </p:nvSpPr>
        <p:spPr>
          <a:xfrm>
            <a:off x="8346440" y="5236210"/>
            <a:ext cx="2835275" cy="916940"/>
          </a:xfrm>
          <a:prstGeom prst="rect">
            <a:avLst/>
          </a:prstGeom>
          <a:noFill/>
        </p:spPr>
        <p:txBody>
          <a:bodyPr wrap="square" rtlCol="0">
            <a:spAutoFit/>
          </a:bodyPr>
          <a:lstStyle/>
          <a:p>
            <a:pPr algn="ctr"/>
            <a:r>
              <a:rPr lang="it-IT" altLang="en-US"/>
              <a:t>da </a:t>
            </a:r>
          </a:p>
          <a:p>
            <a:pPr algn="ctr"/>
            <a:r>
              <a:rPr lang="it-IT" altLang="en-US"/>
              <a:t>Polenta</a:t>
            </a:r>
          </a:p>
          <a:p>
            <a:pPr algn="ctr"/>
            <a:r>
              <a:rPr lang="it-IT" altLang="en-US" b="1"/>
              <a:t>Ravenna</a:t>
            </a:r>
          </a:p>
        </p:txBody>
      </p:sp>
      <p:pic>
        <p:nvPicPr>
          <p:cNvPr id="11" name="Picture 10" descr="malatesta_verucchio"/>
          <p:cNvPicPr>
            <a:picLocks noChangeAspect="1"/>
          </p:cNvPicPr>
          <p:nvPr/>
        </p:nvPicPr>
        <p:blipFill>
          <a:blip r:embed="rId5"/>
          <a:stretch>
            <a:fillRect/>
          </a:stretch>
        </p:blipFill>
        <p:spPr>
          <a:xfrm>
            <a:off x="233045" y="2999105"/>
            <a:ext cx="1524000" cy="1600200"/>
          </a:xfrm>
          <a:prstGeom prst="rect">
            <a:avLst/>
          </a:prstGeom>
        </p:spPr>
      </p:pic>
      <p:sp>
        <p:nvSpPr>
          <p:cNvPr id="12" name="Text Box 11"/>
          <p:cNvSpPr txBox="1"/>
          <p:nvPr/>
        </p:nvSpPr>
        <p:spPr>
          <a:xfrm>
            <a:off x="-422910" y="4676775"/>
            <a:ext cx="2835275" cy="642620"/>
          </a:xfrm>
          <a:prstGeom prst="rect">
            <a:avLst/>
          </a:prstGeom>
          <a:noFill/>
        </p:spPr>
        <p:txBody>
          <a:bodyPr wrap="square" rtlCol="0">
            <a:spAutoFit/>
          </a:bodyPr>
          <a:lstStyle/>
          <a:p>
            <a:pPr algn="ctr"/>
            <a:r>
              <a:rPr lang="it-IT" altLang="en-US"/>
              <a:t>Mastin Vecchio</a:t>
            </a:r>
          </a:p>
          <a:p>
            <a:pPr algn="ctr"/>
            <a:r>
              <a:rPr lang="it-IT" altLang="en-US" b="1"/>
              <a:t>“Il Centenario”</a:t>
            </a:r>
          </a:p>
        </p:txBody>
      </p:sp>
      <p:sp>
        <p:nvSpPr>
          <p:cNvPr id="13" name="Text Box 12"/>
          <p:cNvSpPr txBox="1"/>
          <p:nvPr/>
        </p:nvSpPr>
        <p:spPr>
          <a:xfrm>
            <a:off x="10022840" y="3557270"/>
            <a:ext cx="2835275" cy="642620"/>
          </a:xfrm>
          <a:prstGeom prst="rect">
            <a:avLst/>
          </a:prstGeom>
          <a:noFill/>
        </p:spPr>
        <p:txBody>
          <a:bodyPr wrap="square" rtlCol="0">
            <a:spAutoFit/>
          </a:bodyPr>
          <a:lstStyle/>
          <a:p>
            <a:pPr algn="ctr"/>
            <a:r>
              <a:rPr lang="it-IT" altLang="en-US"/>
              <a:t>Guido </a:t>
            </a:r>
          </a:p>
          <a:p>
            <a:pPr algn="ctr"/>
            <a:r>
              <a:rPr lang="it-IT" altLang="en-US" b="1"/>
              <a:t>il Minore</a:t>
            </a:r>
          </a:p>
        </p:txBody>
      </p:sp>
      <p:sp>
        <p:nvSpPr>
          <p:cNvPr id="14" name="Text Box 13"/>
          <p:cNvSpPr txBox="1"/>
          <p:nvPr/>
        </p:nvSpPr>
        <p:spPr>
          <a:xfrm>
            <a:off x="4143375" y="2919730"/>
            <a:ext cx="1769110" cy="886460"/>
          </a:xfrm>
          <a:prstGeom prst="rect">
            <a:avLst/>
          </a:prstGeom>
          <a:noFill/>
        </p:spPr>
        <p:txBody>
          <a:bodyPr wrap="square" rtlCol="0">
            <a:spAutoFit/>
          </a:bodyPr>
          <a:lstStyle/>
          <a:p>
            <a:pPr algn="ctr"/>
            <a:r>
              <a:rPr lang="it-IT" altLang="en-US" b="1"/>
              <a:t>Giovanni</a:t>
            </a:r>
          </a:p>
          <a:p>
            <a:pPr algn="ctr"/>
            <a:r>
              <a:rPr lang="it-IT" altLang="en-US" b="1" i="1"/>
              <a:t>“Gianni Ciotto”</a:t>
            </a:r>
          </a:p>
          <a:p>
            <a:pPr algn="ctr"/>
            <a:r>
              <a:rPr lang="it-IT" altLang="en-US" sz="1600" i="1"/>
              <a:t>ferito in battaglia</a:t>
            </a:r>
          </a:p>
        </p:txBody>
      </p:sp>
      <p:sp>
        <p:nvSpPr>
          <p:cNvPr id="15" name="Text Box 14"/>
          <p:cNvSpPr txBox="1"/>
          <p:nvPr/>
        </p:nvSpPr>
        <p:spPr>
          <a:xfrm>
            <a:off x="4227830" y="3889375"/>
            <a:ext cx="1530350" cy="368300"/>
          </a:xfrm>
          <a:prstGeom prst="rect">
            <a:avLst/>
          </a:prstGeom>
          <a:noFill/>
        </p:spPr>
        <p:txBody>
          <a:bodyPr wrap="square" rtlCol="0">
            <a:spAutoFit/>
          </a:bodyPr>
          <a:lstStyle/>
          <a:p>
            <a:pPr algn="ctr"/>
            <a:r>
              <a:rPr lang="it-IT" altLang="en-US"/>
              <a:t>Maddalena</a:t>
            </a:r>
            <a:endParaRPr lang="it-IT" altLang="en-US" b="1"/>
          </a:p>
        </p:txBody>
      </p:sp>
      <p:sp>
        <p:nvSpPr>
          <p:cNvPr id="16" name="Text Box 15"/>
          <p:cNvSpPr txBox="1"/>
          <p:nvPr/>
        </p:nvSpPr>
        <p:spPr>
          <a:xfrm>
            <a:off x="6784975" y="3877310"/>
            <a:ext cx="1530350" cy="612140"/>
          </a:xfrm>
          <a:prstGeom prst="rect">
            <a:avLst/>
          </a:prstGeom>
          <a:noFill/>
        </p:spPr>
        <p:txBody>
          <a:bodyPr wrap="square" rtlCol="0">
            <a:spAutoFit/>
          </a:bodyPr>
          <a:lstStyle/>
          <a:p>
            <a:pPr algn="ctr"/>
            <a:r>
              <a:rPr lang="it-IT" altLang="en-US" b="1" i="1"/>
              <a:t>Francesca</a:t>
            </a:r>
          </a:p>
          <a:p>
            <a:pPr algn="ctr"/>
            <a:r>
              <a:rPr lang="it-IT" altLang="en-US" sz="1600" i="1"/>
              <a:t>quindicenne</a:t>
            </a:r>
          </a:p>
        </p:txBody>
      </p:sp>
      <p:sp>
        <p:nvSpPr>
          <p:cNvPr id="17" name="Text Box 16"/>
          <p:cNvSpPr txBox="1"/>
          <p:nvPr/>
        </p:nvSpPr>
        <p:spPr>
          <a:xfrm>
            <a:off x="6784975" y="2919730"/>
            <a:ext cx="1530350" cy="368300"/>
          </a:xfrm>
          <a:prstGeom prst="rect">
            <a:avLst/>
          </a:prstGeom>
          <a:noFill/>
        </p:spPr>
        <p:txBody>
          <a:bodyPr wrap="square" rtlCol="0">
            <a:spAutoFit/>
          </a:bodyPr>
          <a:lstStyle/>
          <a:p>
            <a:pPr algn="ctr"/>
            <a:r>
              <a:rPr lang="it-IT" altLang="en-US"/>
              <a:t>Bernardino</a:t>
            </a:r>
            <a:endParaRPr lang="it-IT" altLang="en-US" b="1"/>
          </a:p>
        </p:txBody>
      </p:sp>
      <p:cxnSp>
        <p:nvCxnSpPr>
          <p:cNvPr id="18" name="Straight Arrow Connector 17"/>
          <p:cNvCxnSpPr/>
          <p:nvPr/>
        </p:nvCxnSpPr>
        <p:spPr>
          <a:xfrm>
            <a:off x="5948680" y="3398520"/>
            <a:ext cx="828040" cy="539115"/>
          </a:xfrm>
          <a:prstGeom prst="straightConnector1">
            <a:avLst/>
          </a:prstGeom>
          <a:ln w="28575">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948680" y="3383915"/>
            <a:ext cx="879475" cy="540385"/>
          </a:xfrm>
          <a:prstGeom prst="straightConnector1">
            <a:avLst/>
          </a:prstGeom>
          <a:ln w="28575">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4"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1000"/>
                                        <p:tgtEl>
                                          <p:spTgt spid="8"/>
                                        </p:tgtEl>
                                      </p:cBhvr>
                                    </p:animEffect>
                                  </p:childTnLst>
                                </p:cTn>
                              </p:par>
                            </p:childTnLst>
                          </p:cTn>
                        </p:par>
                        <p:par>
                          <p:cTn id="16" fill="hold">
                            <p:stCondLst>
                              <p:cond delay="1500"/>
                            </p:stCondLst>
                            <p:childTnLst>
                              <p:par>
                                <p:cTn id="17" presetID="4" presetClass="entr" presetSubtype="16" fill="hold" grpId="1"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1000"/>
                                        <p:tgtEl>
                                          <p:spTgt spid="9"/>
                                        </p:tgtEl>
                                      </p:cBhvr>
                                    </p:animEffect>
                                  </p:childTnLst>
                                </p:cTn>
                              </p:par>
                            </p:childTnLst>
                          </p:cTn>
                        </p:par>
                        <p:par>
                          <p:cTn id="20" fill="hold">
                            <p:stCondLst>
                              <p:cond delay="2500"/>
                            </p:stCondLst>
                            <p:childTnLst>
                              <p:par>
                                <p:cTn id="21" presetID="4"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1000"/>
                                        <p:tgtEl>
                                          <p:spTgt spid="11"/>
                                        </p:tgtEl>
                                      </p:cBhvr>
                                    </p:animEffect>
                                  </p:childTnLst>
                                </p:cTn>
                              </p:par>
                            </p:childTnLst>
                          </p:cTn>
                        </p:par>
                        <p:par>
                          <p:cTn id="24" fill="hold">
                            <p:stCondLst>
                              <p:cond delay="3500"/>
                            </p:stCondLst>
                            <p:childTnLst>
                              <p:par>
                                <p:cTn id="25" presetID="4" presetClass="entr" presetSubtype="16" fill="hold" grpId="1"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1000"/>
                                        <p:tgtEl>
                                          <p:spTgt spid="12"/>
                                        </p:tgtEl>
                                      </p:cBhvr>
                                    </p:animEffect>
                                  </p:childTnLst>
                                </p:cTn>
                              </p:par>
                              <p:par>
                                <p:cTn id="28" presetID="4"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ox(in)">
                                      <p:cBhvr>
                                        <p:cTn id="30" dur="1000"/>
                                        <p:tgtEl>
                                          <p:spTgt spid="6"/>
                                        </p:tgtEl>
                                      </p:cBhvr>
                                    </p:animEffect>
                                  </p:childTnLst>
                                </p:cTn>
                              </p:par>
                              <p:par>
                                <p:cTn id="31" presetID="4" presetClass="entr" presetSubtype="16" fill="hold" grpId="1"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1000"/>
                                        <p:tgtEl>
                                          <p:spTgt spid="10"/>
                                        </p:tgtEl>
                                      </p:cBhvr>
                                    </p:animEffect>
                                  </p:childTnLst>
                                </p:cTn>
                              </p:par>
                              <p:par>
                                <p:cTn id="34" presetID="4" presetClass="entr" presetSubtype="16" fill="hold" grpId="1"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1000"/>
                                        <p:tgtEl>
                                          <p:spTgt spid="13"/>
                                        </p:tgtEl>
                                      </p:cBhvr>
                                    </p:animEffect>
                                  </p:childTnLst>
                                </p:cTn>
                              </p:par>
                            </p:childTnLst>
                          </p:cTn>
                        </p:par>
                        <p:par>
                          <p:cTn id="37" fill="hold">
                            <p:stCondLst>
                              <p:cond delay="4500"/>
                            </p:stCondLst>
                            <p:childTnLst>
                              <p:par>
                                <p:cTn id="38" presetID="6" presetClass="entr" presetSubtype="16" fill="hold" grpId="5"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1000"/>
                                        <p:tgtEl>
                                          <p:spTgt spid="16"/>
                                        </p:tgtEl>
                                      </p:cBhvr>
                                    </p:animEffect>
                                  </p:childTnLst>
                                </p:cTn>
                              </p:par>
                            </p:childTnLst>
                          </p:cTn>
                        </p:par>
                        <p:par>
                          <p:cTn id="41" fill="hold">
                            <p:stCondLst>
                              <p:cond delay="5500"/>
                            </p:stCondLst>
                            <p:childTnLst>
                              <p:par>
                                <p:cTn id="42" presetID="6" presetClass="entr" presetSubtype="16" fill="hold" grpId="5"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1000"/>
                                        <p:tgtEl>
                                          <p:spTgt spid="17"/>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1000"/>
                                        <p:tgtEl>
                                          <p:spTgt spid="14"/>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1000"/>
                                        <p:tgtEl>
                                          <p:spTgt spid="15"/>
                                        </p:tgtEl>
                                      </p:cBhvr>
                                    </p:animEffect>
                                  </p:childTnLst>
                                </p:cTn>
                              </p:par>
                            </p:childTnLst>
                          </p:cTn>
                        </p:par>
                        <p:par>
                          <p:cTn id="51" fill="hold">
                            <p:stCondLst>
                              <p:cond delay="6500"/>
                            </p:stCondLst>
                            <p:childTnLst>
                              <p:par>
                                <p:cTn id="52" presetID="55"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strVal val="#ppt_w*0.70"/>
                                          </p:val>
                                        </p:tav>
                                        <p:tav tm="100000">
                                          <p:val>
                                            <p:strVal val="#ppt_w"/>
                                          </p:val>
                                        </p:tav>
                                      </p:tavLst>
                                    </p:anim>
                                    <p:anim calcmode="lin" valueType="num">
                                      <p:cBhvr>
                                        <p:cTn id="55" dur="1000" fill="hold"/>
                                        <p:tgtEl>
                                          <p:spTgt spid="19"/>
                                        </p:tgtEl>
                                        <p:attrNameLst>
                                          <p:attrName>ppt_h</p:attrName>
                                        </p:attrNameLst>
                                      </p:cBhvr>
                                      <p:tavLst>
                                        <p:tav tm="0">
                                          <p:val>
                                            <p:strVal val="#ppt_h"/>
                                          </p:val>
                                        </p:tav>
                                        <p:tav tm="100000">
                                          <p:val>
                                            <p:strVal val="#ppt_h"/>
                                          </p:val>
                                        </p:tav>
                                      </p:tavLst>
                                    </p:anim>
                                    <p:animEffect transition="in" filter="fade">
                                      <p:cBhvr>
                                        <p:cTn id="56" dur="1000"/>
                                        <p:tgtEl>
                                          <p:spTgt spid="19"/>
                                        </p:tgtEl>
                                      </p:cBhvr>
                                    </p:animEffect>
                                  </p:childTnLst>
                                </p:cTn>
                              </p:par>
                            </p:childTnLst>
                          </p:cTn>
                        </p:par>
                        <p:par>
                          <p:cTn id="57" fill="hold">
                            <p:stCondLst>
                              <p:cond delay="7500"/>
                            </p:stCondLst>
                            <p:childTnLst>
                              <p:par>
                                <p:cTn id="58" presetID="55"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1000" fill="hold"/>
                                        <p:tgtEl>
                                          <p:spTgt spid="18"/>
                                        </p:tgtEl>
                                        <p:attrNameLst>
                                          <p:attrName>ppt_w</p:attrName>
                                        </p:attrNameLst>
                                      </p:cBhvr>
                                      <p:tavLst>
                                        <p:tav tm="0">
                                          <p:val>
                                            <p:strVal val="#ppt_w*0.70"/>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Effect transition="in" filter="fade">
                                      <p:cBhvr>
                                        <p:cTn id="6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2" grpId="0"/>
      <p:bldP spid="12" grpId="1"/>
      <p:bldP spid="13" grpId="0"/>
      <p:bldP spid="13" grpId="1"/>
      <p:bldP spid="14" grpId="0"/>
      <p:bldP spid="15" grpId="0"/>
      <p:bldP spid="16" grpId="0"/>
      <p:bldP spid="16" grpId="1"/>
      <p:bldP spid="16" grpId="2"/>
      <p:bldP spid="16" grpId="3"/>
      <p:bldP spid="16" grpId="4"/>
      <p:bldP spid="16" grpId="5"/>
      <p:bldP spid="17" grpId="0"/>
      <p:bldP spid="17" grpId="1"/>
      <p:bldP spid="17" grpId="2"/>
      <p:bldP spid="17" grpId="3"/>
      <p:bldP spid="17" grpId="4"/>
      <p:bldP spid="17" grpId="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en-US"/>
              <a:t>Mancanza di fonti attendibili</a:t>
            </a:r>
          </a:p>
        </p:txBody>
      </p:sp>
      <p:sp>
        <p:nvSpPr>
          <p:cNvPr id="3" name="Content Placeholder 2"/>
          <p:cNvSpPr>
            <a:spLocks noGrp="1"/>
          </p:cNvSpPr>
          <p:nvPr>
            <p:ph sz="half" idx="1"/>
          </p:nvPr>
        </p:nvSpPr>
        <p:spPr>
          <a:xfrm>
            <a:off x="923290" y="1080135"/>
            <a:ext cx="7288530" cy="5217795"/>
          </a:xfrm>
        </p:spPr>
        <p:txBody>
          <a:bodyPr>
            <a:normAutofit fontScale="90000"/>
          </a:bodyPr>
          <a:lstStyle/>
          <a:p>
            <a:r>
              <a:rPr lang="it-IT" altLang="en-US" sz="2400"/>
              <a:t>i Malatesta avevano interesse a censurare le voci locali sul fatto di cronaca nera</a:t>
            </a:r>
          </a:p>
          <a:p>
            <a:r>
              <a:rPr lang="it-IT" altLang="en-US" sz="2400"/>
              <a:t>Dante riprende voci e racconti di parte:</a:t>
            </a:r>
          </a:p>
          <a:p>
            <a:pPr lvl="1">
              <a:buClrTx/>
              <a:buFont typeface="Arial" panose="020B0604020202020204" pitchFamily="34" charset="0"/>
              <a:buChar char="‒"/>
            </a:pPr>
            <a:r>
              <a:rPr lang="it-IT" altLang="en-US" sz="1800"/>
              <a:t>aveva simpatia per Guido da Polenta, che aveva conosciuto bene a Ravenna e stimava</a:t>
            </a:r>
          </a:p>
          <a:p>
            <a:pPr lvl="1">
              <a:buClrTx/>
              <a:buFont typeface="Arial" panose="020B0604020202020204" pitchFamily="34" charset="0"/>
              <a:buChar char="‒"/>
            </a:pPr>
            <a:r>
              <a:rPr lang="it-IT" altLang="en-US" sz="1800"/>
              <a:t>odiava i Malatesta perchè avevano spesso cambiato bandiera fra Ghibellini e Guelfi per ragioni politiche ed economiche e parteggiavano per Papa Bonifacio VIII, nemico acerrimo del Poeta</a:t>
            </a:r>
          </a:p>
          <a:p>
            <a:pPr lvl="1">
              <a:buClrTx/>
              <a:buFont typeface="Arial" panose="020B0604020202020204" pitchFamily="34" charset="0"/>
              <a:buChar char="‒"/>
            </a:pPr>
            <a:r>
              <a:rPr lang="it-IT" altLang="en-US" sz="1800"/>
              <a:t>condanna Gianciotto alla “Caina”, la parte più profonda dell'Inferno</a:t>
            </a:r>
          </a:p>
          <a:p>
            <a:r>
              <a:rPr lang="it-IT" altLang="en-US" sz="2400"/>
              <a:t>Boccaccio (“</a:t>
            </a:r>
            <a:r>
              <a:rPr lang="it-IT" altLang="en-US" sz="2400" i="1"/>
              <a:t>Comento alla Divina Comedia</a:t>
            </a:r>
            <a:r>
              <a:rPr lang="it-IT" altLang="en-US" sz="2400"/>
              <a:t>”) aggiunge particolari forse da pettegolezzi popolari</a:t>
            </a:r>
          </a:p>
          <a:p>
            <a:r>
              <a:rPr lang="it-IT" altLang="en-US" sz="2400"/>
              <a:t>D'Annunzio arricchisce la sua “Francesca da Rimini” con informazioni di provenienza non nota</a:t>
            </a:r>
          </a:p>
        </p:txBody>
      </p:sp>
      <p:pic>
        <p:nvPicPr>
          <p:cNvPr id="5" name="Content Placeholder 4" descr="Caina"/>
          <p:cNvPicPr>
            <a:picLocks noGrp="1" noChangeAspect="1"/>
          </p:cNvPicPr>
          <p:nvPr>
            <p:ph sz="half" idx="2"/>
          </p:nvPr>
        </p:nvPicPr>
        <p:blipFill>
          <a:blip r:embed="rId3"/>
          <a:stretch>
            <a:fillRect/>
          </a:stretch>
        </p:blipFill>
        <p:spPr>
          <a:xfrm>
            <a:off x="8585200" y="1464310"/>
            <a:ext cx="3155950" cy="2533650"/>
          </a:xfrm>
          <a:prstGeom prst="rect">
            <a:avLst/>
          </a:prstGeom>
        </p:spPr>
      </p:pic>
      <p:sp>
        <p:nvSpPr>
          <p:cNvPr id="6" name="Text Box 5"/>
          <p:cNvSpPr txBox="1"/>
          <p:nvPr/>
        </p:nvSpPr>
        <p:spPr>
          <a:xfrm>
            <a:off x="8585200" y="3997960"/>
            <a:ext cx="3155315" cy="368300"/>
          </a:xfrm>
          <a:prstGeom prst="rect">
            <a:avLst/>
          </a:prstGeom>
          <a:noFill/>
        </p:spPr>
        <p:txBody>
          <a:bodyPr wrap="square" rtlCol="0">
            <a:spAutoFit/>
          </a:bodyPr>
          <a:lstStyle/>
          <a:p>
            <a:pPr algn="ctr"/>
            <a:r>
              <a:rPr lang="it-IT" altLang="en-US"/>
              <a:t>la “Caina” dell'Inferno di Dante</a:t>
            </a:r>
          </a:p>
        </p:txBody>
      </p:sp>
      <p:pic>
        <p:nvPicPr>
          <p:cNvPr id="7" name="Picture 6" descr="francescadarimini"/>
          <p:cNvPicPr>
            <a:picLocks noChangeAspect="1"/>
          </p:cNvPicPr>
          <p:nvPr/>
        </p:nvPicPr>
        <p:blipFill>
          <a:blip r:embed="rId4"/>
          <a:stretch>
            <a:fillRect/>
          </a:stretch>
        </p:blipFill>
        <p:spPr>
          <a:xfrm>
            <a:off x="9478010" y="4532630"/>
            <a:ext cx="1369060" cy="198437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3319"/>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49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par>
                          <p:cTn id="22" fill="hold">
                            <p:stCondLst>
                              <p:cond delay="8279"/>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3" end="3"/>
                                            </p:txEl>
                                          </p:spTgt>
                                        </p:tgtEl>
                                        <p:attrNameLst>
                                          <p:attrName>fill.type</p:attrName>
                                        </p:attrNameLst>
                                      </p:cBhvr>
                                      <p:to>
                                        <p:strVal val="solid"/>
                                      </p:to>
                                    </p:set>
                                  </p:childTnLst>
                                </p:cTn>
                              </p:par>
                            </p:childTnLst>
                          </p:cTn>
                        </p:par>
                        <p:par>
                          <p:cTn id="28" fill="hold">
                            <p:stCondLst>
                              <p:cond delay="1572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4" end="4"/>
                                            </p:txEl>
                                          </p:spTgt>
                                        </p:tgtEl>
                                        <p:attrNameLst>
                                          <p:attrName>fill.type</p:attrName>
                                        </p:attrNameLst>
                                      </p:cBhvr>
                                      <p:to>
                                        <p:strVal val="solid"/>
                                      </p:to>
                                    </p:set>
                                  </p:childTnLst>
                                </p:cTn>
                              </p:par>
                              <p:par>
                                <p:cTn id="34" presetID="2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edge">
                                      <p:cBhvr>
                                        <p:cTn id="36" dur="2000"/>
                                        <p:tgtEl>
                                          <p:spTgt spid="6"/>
                                        </p:tgtEl>
                                      </p:cBhvr>
                                    </p:animEffect>
                                  </p:childTnLst>
                                </p:cTn>
                              </p:par>
                              <p:par>
                                <p:cTn id="37" presetID="2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edge">
                                      <p:cBhvr>
                                        <p:cTn id="39" dur="2000"/>
                                        <p:tgtEl>
                                          <p:spTgt spid="5"/>
                                        </p:tgtEl>
                                      </p:cBhvr>
                                    </p:animEffect>
                                  </p:childTnLst>
                                </p:cTn>
                              </p:par>
                            </p:childTnLst>
                          </p:cTn>
                        </p:par>
                        <p:par>
                          <p:cTn id="40" fill="hold">
                            <p:stCondLst>
                              <p:cond delay="18479"/>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3"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5" dur="80"/>
                                        <p:tgtEl>
                                          <p:spTgt spid="3">
                                            <p:txEl>
                                              <p:pRg st="5" end="5"/>
                                            </p:txEl>
                                          </p:spTgt>
                                        </p:tgtEl>
                                        <p:attrNameLst>
                                          <p:attrName>fill.type</p:attrName>
                                        </p:attrNameLst>
                                      </p:cBhvr>
                                      <p:to>
                                        <p:strVal val="solid"/>
                                      </p:to>
                                    </p:set>
                                  </p:childTnLst>
                                </p:cTn>
                              </p:par>
                            </p:childTnLst>
                          </p:cTn>
                        </p:par>
                        <p:par>
                          <p:cTn id="46" fill="hold">
                            <p:stCondLst>
                              <p:cond delay="22239"/>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6" end="6"/>
                                            </p:txEl>
                                          </p:spTgt>
                                        </p:tgtEl>
                                        <p:attrNameLst>
                                          <p:attrName>fill.type</p:attrName>
                                        </p:attrNameLst>
                                      </p:cBhvr>
                                      <p:to>
                                        <p:strVal val="solid"/>
                                      </p:to>
                                    </p:set>
                                  </p:childTnLst>
                                </p:cTn>
                              </p:par>
                              <p:par>
                                <p:cTn id="52" presetID="20"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edge">
                                      <p:cBhvr>
                                        <p:cTn id="5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ltLang="en-US">
                <a:sym typeface="+mn-ea"/>
              </a:rPr>
              <a:t>La vicenda nella tradizione “fiorentina” da Dante a Boccaccio e in D'Annunzio</a:t>
            </a:r>
            <a:endParaRPr lang="en-US"/>
          </a:p>
        </p:txBody>
      </p:sp>
      <p:sp>
        <p:nvSpPr>
          <p:cNvPr id="3" name="Content Placeholder 2"/>
          <p:cNvSpPr>
            <a:spLocks noGrp="1"/>
          </p:cNvSpPr>
          <p:nvPr>
            <p:ph sz="half" idx="1"/>
          </p:nvPr>
        </p:nvSpPr>
        <p:spPr>
          <a:xfrm>
            <a:off x="838200" y="1241425"/>
            <a:ext cx="6223000" cy="4935855"/>
          </a:xfrm>
        </p:spPr>
        <p:txBody>
          <a:bodyPr>
            <a:normAutofit fontScale="70000"/>
          </a:bodyPr>
          <a:lstStyle/>
          <a:p>
            <a:pPr marL="0" indent="0">
              <a:buNone/>
            </a:pPr>
            <a:r>
              <a:rPr lang="it-IT" altLang="en-US" sz="3200" i="1"/>
              <a:t>Dante e Boccaccio</a:t>
            </a:r>
          </a:p>
          <a:p>
            <a:pPr marL="457200" indent="-457200"/>
            <a:r>
              <a:rPr lang="it-IT" altLang="en-US"/>
              <a:t>inganno messo in atto da Gianciotto</a:t>
            </a:r>
          </a:p>
          <a:p>
            <a:pPr marL="457200" indent="-457200"/>
            <a:r>
              <a:rPr lang="it-IT" altLang="en-US"/>
              <a:t>matrimonio per procura a Ravenna: inviato il fratello Paolo il Bello il 1275</a:t>
            </a:r>
          </a:p>
          <a:p>
            <a:pPr marL="457200" indent="-457200"/>
            <a:r>
              <a:rPr lang="it-IT" altLang="en-US"/>
              <a:t>Francesca crede sia lo sposo e si innamora</a:t>
            </a:r>
          </a:p>
          <a:p>
            <a:pPr marL="457200" indent="-457200"/>
            <a:r>
              <a:rPr lang="it-IT" altLang="en-US"/>
              <a:t>Francesca scopre il trucco al risveglio dopo le nozze e si dispera</a:t>
            </a:r>
          </a:p>
          <a:p>
            <a:pPr marL="457200" indent="-457200"/>
            <a:r>
              <a:rPr lang="it-IT" altLang="en-US"/>
              <a:t>Francesca si rassegna e mette al mondo  2 figli, ma sopravvive solo Concordia</a:t>
            </a:r>
          </a:p>
          <a:p>
            <a:pPr marL="457200" indent="-457200"/>
            <a:r>
              <a:rPr lang="it-IT" altLang="en-US"/>
              <a:t>Gianciotto nel frattempo molto impegnato in politica e battaglie (podestà a Forlì, Rimini, Pesaro e Faenza)</a:t>
            </a:r>
          </a:p>
        </p:txBody>
      </p:sp>
      <p:pic>
        <p:nvPicPr>
          <p:cNvPr id="5" name="Content Placeholder 4"/>
          <p:cNvPicPr>
            <a:picLocks noGrp="1" noChangeAspect="1"/>
          </p:cNvPicPr>
          <p:nvPr>
            <p:ph sz="half" idx="2"/>
          </p:nvPr>
        </p:nvPicPr>
        <p:blipFill>
          <a:blip r:embed="rId3"/>
          <a:stretch>
            <a:fillRect/>
          </a:stretch>
        </p:blipFill>
        <p:spPr>
          <a:xfrm>
            <a:off x="7502525" y="1723390"/>
            <a:ext cx="3464560" cy="435165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24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par>
                          <p:cTn id="22" fill="hold">
                            <p:stCondLst>
                              <p:cond delay="5519"/>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3" end="3"/>
                                            </p:txEl>
                                          </p:spTgt>
                                        </p:tgtEl>
                                        <p:attrNameLst>
                                          <p:attrName>fill.type</p:attrName>
                                        </p:attrNameLst>
                                      </p:cBhvr>
                                      <p:to>
                                        <p:strVal val="solid"/>
                                      </p:to>
                                    </p:set>
                                  </p:childTnLst>
                                </p:cTn>
                              </p:par>
                            </p:childTnLst>
                          </p:cTn>
                        </p:par>
                        <p:par>
                          <p:cTn id="28" fill="hold">
                            <p:stCondLst>
                              <p:cond delay="7239"/>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4" end="4"/>
                                            </p:txEl>
                                          </p:spTgt>
                                        </p:tgtEl>
                                        <p:attrNameLst>
                                          <p:attrName>fill.type</p:attrName>
                                        </p:attrNameLst>
                                      </p:cBhvr>
                                      <p:to>
                                        <p:strVal val="solid"/>
                                      </p:to>
                                    </p:set>
                                  </p:childTnLst>
                                </p:cTn>
                              </p:par>
                              <p:par>
                                <p:cTn id="34" presetID="2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edge">
                                      <p:cBhvr>
                                        <p:cTn id="36" dur="2000"/>
                                        <p:tgtEl>
                                          <p:spTgt spid="5"/>
                                        </p:tgtEl>
                                      </p:cBhvr>
                                    </p:animEffect>
                                  </p:childTnLst>
                                </p:cTn>
                              </p:par>
                            </p:childTnLst>
                          </p:cTn>
                        </p:par>
                        <p:par>
                          <p:cTn id="37" fill="hold">
                            <p:stCondLst>
                              <p:cond delay="9919"/>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0"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5" end="5"/>
                                            </p:txEl>
                                          </p:spTgt>
                                        </p:tgtEl>
                                        <p:attrNameLst>
                                          <p:attrName>fill.type</p:attrName>
                                        </p:attrNameLst>
                                      </p:cBhvr>
                                      <p:to>
                                        <p:strVal val="solid"/>
                                      </p:to>
                                    </p:set>
                                  </p:childTnLst>
                                </p:cTn>
                              </p:par>
                            </p:childTnLst>
                          </p:cTn>
                        </p:par>
                        <p:par>
                          <p:cTn id="43" fill="hold">
                            <p:stCondLst>
                              <p:cond delay="13039"/>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6"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48" dur="80"/>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ltLang="en-US">
                <a:sym typeface="+mn-ea"/>
              </a:rPr>
              <a:t>La vicenda nella tradizione “fiorentina” da Dante a Boccaccio e in D'Annunzio</a:t>
            </a:r>
            <a:endParaRPr lang="en-US"/>
          </a:p>
        </p:txBody>
      </p:sp>
      <p:sp>
        <p:nvSpPr>
          <p:cNvPr id="3" name="Content Placeholder 2"/>
          <p:cNvSpPr>
            <a:spLocks noGrp="1"/>
          </p:cNvSpPr>
          <p:nvPr>
            <p:ph sz="half" idx="1"/>
          </p:nvPr>
        </p:nvSpPr>
        <p:spPr>
          <a:xfrm>
            <a:off x="609600" y="1174750"/>
            <a:ext cx="5384800" cy="4953000"/>
          </a:xfrm>
        </p:spPr>
        <p:txBody>
          <a:bodyPr>
            <a:normAutofit/>
          </a:bodyPr>
          <a:lstStyle/>
          <a:p>
            <a:pPr marL="0" indent="0">
              <a:buNone/>
            </a:pPr>
            <a:r>
              <a:rPr lang="it-IT" altLang="en-US" sz="3200" i="1"/>
              <a:t>Dante e Boccaccio</a:t>
            </a:r>
          </a:p>
          <a:p>
            <a:pPr marL="457200" indent="-457200"/>
            <a:r>
              <a:rPr lang="it-IT" altLang="en-US"/>
              <a:t>Paolo il Bello, valoroso in lotte fra Guelfi-Ghibellini, nominato Capitano del Popolo a Firenze  nel 1282 - 1283; rientrato da Firenze, inizia a frequentare Francesca al castello di Gradara</a:t>
            </a:r>
          </a:p>
        </p:txBody>
      </p:sp>
      <p:pic>
        <p:nvPicPr>
          <p:cNvPr id="6" name="Content Placeholder 5" descr="gradara-1024x701"/>
          <p:cNvPicPr>
            <a:picLocks noGrp="1" noChangeAspect="1"/>
          </p:cNvPicPr>
          <p:nvPr>
            <p:ph sz="half" idx="2"/>
          </p:nvPr>
        </p:nvPicPr>
        <p:blipFill>
          <a:blip r:embed="rId3"/>
          <a:stretch>
            <a:fillRect/>
          </a:stretch>
        </p:blipFill>
        <p:spPr>
          <a:xfrm>
            <a:off x="6378575" y="2117725"/>
            <a:ext cx="5181600" cy="354711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par>
                                <p:cTn id="16" presetID="2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ltLang="en-US">
                <a:sym typeface="+mn-ea"/>
              </a:rPr>
              <a:t>La vicenda nella tradizione “fiorentina” da Dante a Boccaccio e in D'Annunzio</a:t>
            </a:r>
            <a:endParaRPr lang="en-US"/>
          </a:p>
        </p:txBody>
      </p:sp>
      <p:sp>
        <p:nvSpPr>
          <p:cNvPr id="3" name="Content Placeholder 2"/>
          <p:cNvSpPr>
            <a:spLocks noGrp="1"/>
          </p:cNvSpPr>
          <p:nvPr>
            <p:ph sz="half" idx="1"/>
          </p:nvPr>
        </p:nvSpPr>
        <p:spPr>
          <a:xfrm>
            <a:off x="838200" y="1614805"/>
            <a:ext cx="6264275" cy="2554605"/>
          </a:xfrm>
        </p:spPr>
        <p:txBody>
          <a:bodyPr>
            <a:normAutofit/>
          </a:bodyPr>
          <a:lstStyle/>
          <a:p>
            <a:pPr marL="0" indent="0">
              <a:buNone/>
            </a:pPr>
            <a:r>
              <a:rPr lang="it-IT" altLang="en-US" sz="3200" i="1"/>
              <a:t>Dante, Boccaccio e D'Annunzio</a:t>
            </a:r>
          </a:p>
          <a:p>
            <a:pPr marL="457200" indent="-457200" algn="l" defTabSz="914400"/>
            <a:r>
              <a:rPr lang="it-IT" altLang="en-US" sz="2800"/>
              <a:t>la lettura di un romanzo di “amor cortese”: Lancillotto e Ginevra,  accende gradualmente l'amore fra Paolo e Francesca. </a:t>
            </a:r>
          </a:p>
          <a:p>
            <a:pPr marL="457200" indent="-457200"/>
            <a:endParaRPr lang="it-IT" altLang="en-US"/>
          </a:p>
          <a:p>
            <a:pPr marL="457200" indent="-457200"/>
            <a:endParaRPr lang="it-IT" altLang="en-US"/>
          </a:p>
        </p:txBody>
      </p:sp>
      <p:pic>
        <p:nvPicPr>
          <p:cNvPr id="5" name="Content Placeholder 4" descr="Paolo-e-Francesca"/>
          <p:cNvPicPr>
            <a:picLocks noGrp="1" noChangeAspect="1"/>
          </p:cNvPicPr>
          <p:nvPr>
            <p:ph sz="half" idx="2"/>
          </p:nvPr>
        </p:nvPicPr>
        <p:blipFill>
          <a:blip r:embed="rId3"/>
          <a:stretch>
            <a:fillRect/>
          </a:stretch>
        </p:blipFill>
        <p:spPr>
          <a:xfrm>
            <a:off x="7457440" y="2096135"/>
            <a:ext cx="2609850" cy="3810000"/>
          </a:xfrm>
          <a:prstGeom prst="rect">
            <a:avLst/>
          </a:prstGeom>
        </p:spPr>
      </p:pic>
      <p:sp>
        <p:nvSpPr>
          <p:cNvPr id="4" name="Text Box 3"/>
          <p:cNvSpPr txBox="1"/>
          <p:nvPr/>
        </p:nvSpPr>
        <p:spPr>
          <a:xfrm>
            <a:off x="802640" y="4188460"/>
            <a:ext cx="6168390" cy="2225040"/>
          </a:xfrm>
          <a:prstGeom prst="rect">
            <a:avLst/>
          </a:prstGeom>
          <a:noFill/>
        </p:spPr>
        <p:txBody>
          <a:bodyPr wrap="square" rtlCol="0">
            <a:spAutoFit/>
          </a:bodyPr>
          <a:lstStyle/>
          <a:p>
            <a:pPr marL="457200" indent="-457200" algn="l" fontAlgn="base">
              <a:spcBef>
                <a:spcPct val="20000"/>
              </a:spcBef>
            </a:pPr>
            <a:r>
              <a:rPr lang="it-IT" altLang="en-US" sz="2800">
                <a:sym typeface="+mn-ea"/>
              </a:rPr>
              <a:t>Nel 1284 </a:t>
            </a:r>
            <a:r>
              <a:rPr lang="it-IT" altLang="en-US" sz="2800" i="1">
                <a:sym typeface="+mn-ea"/>
              </a:rPr>
              <a:t>Malatestino dall'Occhio</a:t>
            </a:r>
            <a:r>
              <a:rPr lang="it-IT" altLang="en-US" sz="2800">
                <a:sym typeface="+mn-ea"/>
              </a:rPr>
              <a:t>, fratello di Gianciotto (secondo D'Annunzio), o un servo traditore, fa la spia a Gianciotto</a:t>
            </a:r>
            <a:endParaRPr lang="it-IT" altLang="en-US" sz="2800"/>
          </a:p>
          <a:p>
            <a:endParaRPr lang="en-US" sz="28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5839"/>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9"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4">
                                            <p:txEl>
                                              <p:pRg st="0" end="0"/>
                                            </p:txEl>
                                          </p:spTgt>
                                        </p:tgtEl>
                                        <p:attrNameLst>
                                          <p:attrName>fill.type</p:attrName>
                                        </p:attrNameLst>
                                      </p:cBhvr>
                                      <p:to>
                                        <p:strVal val="solid"/>
                                      </p:to>
                                    </p:set>
                                  </p:childTnLst>
                                </p:cTn>
                              </p:par>
                              <p:par>
                                <p:cTn id="22" presetID="2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edg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ltLang="en-US">
                <a:sym typeface="+mn-ea"/>
              </a:rPr>
              <a:t>La vicenda nella tradizione “fiorentina” da Dante a Boccaccio e in D'Annunzio</a:t>
            </a:r>
            <a:endParaRPr lang="en-US"/>
          </a:p>
        </p:txBody>
      </p:sp>
      <p:sp>
        <p:nvSpPr>
          <p:cNvPr id="3" name="Content Placeholder 2"/>
          <p:cNvSpPr>
            <a:spLocks noGrp="1"/>
          </p:cNvSpPr>
          <p:nvPr>
            <p:ph sz="half" idx="1"/>
          </p:nvPr>
        </p:nvSpPr>
        <p:spPr>
          <a:xfrm>
            <a:off x="838200" y="1825625"/>
            <a:ext cx="6313170" cy="4351655"/>
          </a:xfrm>
        </p:spPr>
        <p:txBody>
          <a:bodyPr>
            <a:normAutofit lnSpcReduction="20000"/>
          </a:bodyPr>
          <a:lstStyle/>
          <a:p>
            <a:pPr marL="0" indent="0">
              <a:buNone/>
            </a:pPr>
            <a:r>
              <a:rPr lang="it-IT" altLang="en-US" sz="3200" i="1"/>
              <a:t>Dante, Boccaccio e D'Annunzio</a:t>
            </a:r>
          </a:p>
          <a:p>
            <a:pPr marL="0" indent="0">
              <a:buNone/>
            </a:pPr>
            <a:endParaRPr lang="it-IT" altLang="en-US" sz="3200" i="1"/>
          </a:p>
          <a:p>
            <a:pPr marL="457200" indent="-457200"/>
            <a:r>
              <a:rPr lang="it-IT" altLang="en-US"/>
              <a:t>Gianciotto finge di partire per Pesaro, ma rientra nel castello da un passaggio segreto</a:t>
            </a:r>
          </a:p>
          <a:p>
            <a:pPr marL="457200" indent="-457200"/>
            <a:r>
              <a:rPr lang="it-IT" altLang="en-US"/>
              <a:t>Paolo e Francesca, leggendo, giungono al bacio di Lancillotto e Ginevra e cedono alla passione.</a:t>
            </a:r>
          </a:p>
        </p:txBody>
      </p:sp>
      <p:pic>
        <p:nvPicPr>
          <p:cNvPr id="6" name="Content Placeholder 5" descr="Dante_Gabriel_Rossett-4e9ad0"/>
          <p:cNvPicPr>
            <a:picLocks noGrp="1" noChangeAspect="1"/>
          </p:cNvPicPr>
          <p:nvPr>
            <p:ph sz="half" idx="2"/>
          </p:nvPr>
        </p:nvPicPr>
        <p:blipFill>
          <a:blip r:embed="rId3"/>
          <a:stretch>
            <a:fillRect/>
          </a:stretch>
        </p:blipFill>
        <p:spPr>
          <a:xfrm>
            <a:off x="7532370" y="1825625"/>
            <a:ext cx="3358515" cy="407416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3"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2" end="2"/>
                                            </p:txEl>
                                          </p:spTgt>
                                        </p:tgtEl>
                                        <p:attrNameLst>
                                          <p:attrName>fill.type</p:attrName>
                                        </p:attrNameLst>
                                      </p:cBhvr>
                                      <p:to>
                                        <p:strVal val="solid"/>
                                      </p:to>
                                    </p:set>
                                  </p:childTnLst>
                                </p:cTn>
                              </p:par>
                            </p:childTnLst>
                          </p:cTn>
                        </p:par>
                        <p:par>
                          <p:cTn id="16" fill="hold">
                            <p:stCondLst>
                              <p:cond delay="4519"/>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9"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3" end="3"/>
                                            </p:txEl>
                                          </p:spTgt>
                                        </p:tgtEl>
                                        <p:attrNameLst>
                                          <p:attrName>fill.type</p:attrName>
                                        </p:attrNameLst>
                                      </p:cBhvr>
                                      <p:to>
                                        <p:strVal val="solid"/>
                                      </p:to>
                                    </p:set>
                                  </p:childTnLst>
                                </p:cTn>
                              </p:par>
                              <p:par>
                                <p:cTn id="22" presetID="2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1852</Words>
  <Application>Microsoft Office PowerPoint</Application>
  <PresentationFormat>Personalizzato</PresentationFormat>
  <Paragraphs>110</Paragraphs>
  <Slides>13</Slides>
  <Notes>11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Blue Waves</vt:lpstr>
      <vt:lpstr>PAOLO e FRANCESCA</vt:lpstr>
      <vt:lpstr>Agenda</vt:lpstr>
      <vt:lpstr>“Quali colombe dal disio chiamate...”</vt:lpstr>
      <vt:lpstr>Inquadramento storico</vt:lpstr>
      <vt:lpstr>Mancanza di fonti attendibili</vt:lpstr>
      <vt:lpstr>La vicenda nella tradizione “fiorentina” da Dante a Boccaccio e in D'Annunzio</vt:lpstr>
      <vt:lpstr>La vicenda nella tradizione “fiorentina” da Dante a Boccaccio e in D'Annunzio</vt:lpstr>
      <vt:lpstr>La vicenda nella tradizione “fiorentina” da Dante a Boccaccio e in D'Annunzio</vt:lpstr>
      <vt:lpstr>La vicenda nella tradizione “fiorentina” da Dante a Boccaccio e in D'Annunzio</vt:lpstr>
      <vt:lpstr>La vicenda nella tradizione “fiorentina” da Dante a Boccaccio e in D'Annunzio</vt:lpstr>
      <vt:lpstr>Alternative ipotesi storiche  </vt:lpstr>
      <vt:lpstr> Significati in Dante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L’APPROPRIATEZZA PREANALITICA NELLE INDAGINI DI LABORATORIO DELLE MICOSI</dc:title>
  <dc:creator>Vincenzo</dc:creator>
  <cp:lastModifiedBy>Rosella Corrado</cp:lastModifiedBy>
  <cp:revision>18</cp:revision>
  <dcterms:created xsi:type="dcterms:W3CDTF">2017-03-19T22:14:00Z</dcterms:created>
  <dcterms:modified xsi:type="dcterms:W3CDTF">2017-06-24T03:26:20Z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